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257" r:id="rId2"/>
    <p:sldId id="259" r:id="rId3"/>
    <p:sldId id="279" r:id="rId4"/>
    <p:sldId id="280" r:id="rId5"/>
    <p:sldId id="281" r:id="rId6"/>
    <p:sldId id="283" r:id="rId7"/>
    <p:sldId id="282" r:id="rId8"/>
    <p:sldId id="274" r:id="rId9"/>
    <p:sldId id="262" r:id="rId10"/>
    <p:sldId id="292" r:id="rId11"/>
    <p:sldId id="293" r:id="rId12"/>
    <p:sldId id="286" r:id="rId13"/>
    <p:sldId id="344" r:id="rId14"/>
    <p:sldId id="265" r:id="rId15"/>
    <p:sldId id="298" r:id="rId16"/>
    <p:sldId id="299" r:id="rId17"/>
    <p:sldId id="302" r:id="rId18"/>
    <p:sldId id="305" r:id="rId19"/>
    <p:sldId id="304" r:id="rId20"/>
    <p:sldId id="308" r:id="rId21"/>
    <p:sldId id="309" r:id="rId22"/>
    <p:sldId id="310" r:id="rId23"/>
    <p:sldId id="311" r:id="rId24"/>
    <p:sldId id="313" r:id="rId25"/>
    <p:sldId id="317" r:id="rId26"/>
    <p:sldId id="314" r:id="rId27"/>
    <p:sldId id="318" r:id="rId28"/>
    <p:sldId id="315" r:id="rId29"/>
    <p:sldId id="319" r:id="rId30"/>
    <p:sldId id="294" r:id="rId31"/>
    <p:sldId id="332" r:id="rId32"/>
    <p:sldId id="289" r:id="rId33"/>
    <p:sldId id="320" r:id="rId34"/>
    <p:sldId id="325" r:id="rId35"/>
    <p:sldId id="326" r:id="rId36"/>
    <p:sldId id="345" r:id="rId37"/>
    <p:sldId id="290" r:id="rId38"/>
    <p:sldId id="327" r:id="rId39"/>
    <p:sldId id="328" r:id="rId40"/>
    <p:sldId id="321" r:id="rId41"/>
    <p:sldId id="354" r:id="rId42"/>
    <p:sldId id="322" r:id="rId43"/>
    <p:sldId id="347" r:id="rId44"/>
    <p:sldId id="346" r:id="rId45"/>
    <p:sldId id="333" r:id="rId46"/>
    <p:sldId id="350" r:id="rId47"/>
    <p:sldId id="351" r:id="rId48"/>
    <p:sldId id="352" r:id="rId49"/>
    <p:sldId id="341" r:id="rId50"/>
    <p:sldId id="353" r:id="rId51"/>
    <p:sldId id="323" r:id="rId52"/>
    <p:sldId id="334" r:id="rId53"/>
    <p:sldId id="340" r:id="rId54"/>
    <p:sldId id="335" r:id="rId55"/>
    <p:sldId id="342" r:id="rId56"/>
    <p:sldId id="343" r:id="rId57"/>
    <p:sldId id="337" r:id="rId58"/>
    <p:sldId id="338" r:id="rId59"/>
    <p:sldId id="339" r:id="rId60"/>
    <p:sldId id="349" r:id="rId61"/>
    <p:sldId id="355" r:id="rId62"/>
    <p:sldId id="348" r:id="rId63"/>
  </p:sldIdLst>
  <p:sldSz cx="9144000" cy="5715000" type="screen16x10"/>
  <p:notesSz cx="6858000" cy="9144000"/>
  <p:defaultTextStyle>
    <a:defPPr>
      <a:defRPr lang="en-US"/>
    </a:defPPr>
    <a:lvl1pPr marL="0" algn="l" defTabSz="713174" rtl="0" eaLnBrk="1" latinLnBrk="0" hangingPunct="1">
      <a:defRPr sz="1404" kern="1200">
        <a:solidFill>
          <a:schemeClr val="tx1"/>
        </a:solidFill>
        <a:latin typeface="+mn-lt"/>
        <a:ea typeface="+mn-ea"/>
        <a:cs typeface="+mn-cs"/>
      </a:defRPr>
    </a:lvl1pPr>
    <a:lvl2pPr marL="356588" algn="l" defTabSz="713174" rtl="0" eaLnBrk="1" latinLnBrk="0" hangingPunct="1">
      <a:defRPr sz="1404" kern="1200">
        <a:solidFill>
          <a:schemeClr val="tx1"/>
        </a:solidFill>
        <a:latin typeface="+mn-lt"/>
        <a:ea typeface="+mn-ea"/>
        <a:cs typeface="+mn-cs"/>
      </a:defRPr>
    </a:lvl2pPr>
    <a:lvl3pPr marL="713174" algn="l" defTabSz="713174" rtl="0" eaLnBrk="1" latinLnBrk="0" hangingPunct="1">
      <a:defRPr sz="1404" kern="1200">
        <a:solidFill>
          <a:schemeClr val="tx1"/>
        </a:solidFill>
        <a:latin typeface="+mn-lt"/>
        <a:ea typeface="+mn-ea"/>
        <a:cs typeface="+mn-cs"/>
      </a:defRPr>
    </a:lvl3pPr>
    <a:lvl4pPr marL="1069762" algn="l" defTabSz="713174" rtl="0" eaLnBrk="1" latinLnBrk="0" hangingPunct="1">
      <a:defRPr sz="1404" kern="1200">
        <a:solidFill>
          <a:schemeClr val="tx1"/>
        </a:solidFill>
        <a:latin typeface="+mn-lt"/>
        <a:ea typeface="+mn-ea"/>
        <a:cs typeface="+mn-cs"/>
      </a:defRPr>
    </a:lvl4pPr>
    <a:lvl5pPr marL="1426350" algn="l" defTabSz="713174" rtl="0" eaLnBrk="1" latinLnBrk="0" hangingPunct="1">
      <a:defRPr sz="1404" kern="1200">
        <a:solidFill>
          <a:schemeClr val="tx1"/>
        </a:solidFill>
        <a:latin typeface="+mn-lt"/>
        <a:ea typeface="+mn-ea"/>
        <a:cs typeface="+mn-cs"/>
      </a:defRPr>
    </a:lvl5pPr>
    <a:lvl6pPr marL="1782938" algn="l" defTabSz="713174" rtl="0" eaLnBrk="1" latinLnBrk="0" hangingPunct="1">
      <a:defRPr sz="1404" kern="1200">
        <a:solidFill>
          <a:schemeClr val="tx1"/>
        </a:solidFill>
        <a:latin typeface="+mn-lt"/>
        <a:ea typeface="+mn-ea"/>
        <a:cs typeface="+mn-cs"/>
      </a:defRPr>
    </a:lvl6pPr>
    <a:lvl7pPr marL="2139524" algn="l" defTabSz="713174" rtl="0" eaLnBrk="1" latinLnBrk="0" hangingPunct="1">
      <a:defRPr sz="1404" kern="1200">
        <a:solidFill>
          <a:schemeClr val="tx1"/>
        </a:solidFill>
        <a:latin typeface="+mn-lt"/>
        <a:ea typeface="+mn-ea"/>
        <a:cs typeface="+mn-cs"/>
      </a:defRPr>
    </a:lvl7pPr>
    <a:lvl8pPr marL="2496112" algn="l" defTabSz="713174" rtl="0" eaLnBrk="1" latinLnBrk="0" hangingPunct="1">
      <a:defRPr sz="1404" kern="1200">
        <a:solidFill>
          <a:schemeClr val="tx1"/>
        </a:solidFill>
        <a:latin typeface="+mn-lt"/>
        <a:ea typeface="+mn-ea"/>
        <a:cs typeface="+mn-cs"/>
      </a:defRPr>
    </a:lvl8pPr>
    <a:lvl9pPr marL="2852700" algn="l" defTabSz="713174"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6DCD"/>
    <a:srgbClr val="0D47A1"/>
    <a:srgbClr val="050505"/>
    <a:srgbClr val="941651"/>
    <a:srgbClr val="FF2F92"/>
    <a:srgbClr val="D45835"/>
    <a:srgbClr val="1976D2"/>
    <a:srgbClr val="FAFAFA"/>
    <a:srgbClr val="42A5F5"/>
    <a:srgbClr val="184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447"/>
    <p:restoredTop sz="74533"/>
  </p:normalViewPr>
  <p:slideViewPr>
    <p:cSldViewPr snapToGrid="0" snapToObjects="1">
      <p:cViewPr varScale="1">
        <p:scale>
          <a:sx n="136" d="100"/>
          <a:sy n="136" d="100"/>
        </p:scale>
        <p:origin x="1184" y="192"/>
      </p:cViewPr>
      <p:guideLst/>
    </p:cSldViewPr>
  </p:slideViewPr>
  <p:notesTextViewPr>
    <p:cViewPr>
      <p:scale>
        <a:sx n="110" d="100"/>
        <a:sy n="110" d="100"/>
      </p:scale>
      <p:origin x="0" y="-296"/>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5190FB-4013-DE45-BCC8-F4DA60292519}" type="datetimeFigureOut">
              <a:rPr lang="en-US" smtClean="0"/>
              <a:t>7/10/18</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3C4C0-2431-004D-AEB6-82128F6266CB}" type="slidenum">
              <a:rPr lang="en-US" smtClean="0"/>
              <a:t>‹#›</a:t>
            </a:fld>
            <a:endParaRPr lang="en-US"/>
          </a:p>
        </p:txBody>
      </p:sp>
    </p:spTree>
    <p:extLst>
      <p:ext uri="{BB962C8B-B14F-4D97-AF65-F5344CB8AC3E}">
        <p14:creationId xmlns:p14="http://schemas.microsoft.com/office/powerpoint/2010/main" val="2050727754"/>
      </p:ext>
    </p:extLst>
  </p:cSld>
  <p:clrMap bg1="lt1" tx1="dk1" bg2="lt2" tx2="dk2" accent1="accent1" accent2="accent2" accent3="accent3" accent4="accent4" accent5="accent5" accent6="accent6" hlink="hlink" folHlink="folHlink"/>
  <p:notesStyle>
    <a:lvl1pPr marL="0" algn="l" defTabSz="713174" rtl="0" eaLnBrk="1" latinLnBrk="0" hangingPunct="1">
      <a:defRPr sz="936" kern="1200">
        <a:solidFill>
          <a:schemeClr val="tx1"/>
        </a:solidFill>
        <a:latin typeface="+mn-lt"/>
        <a:ea typeface="+mn-ea"/>
        <a:cs typeface="+mn-cs"/>
      </a:defRPr>
    </a:lvl1pPr>
    <a:lvl2pPr marL="356588" algn="l" defTabSz="713174" rtl="0" eaLnBrk="1" latinLnBrk="0" hangingPunct="1">
      <a:defRPr sz="936" kern="1200">
        <a:solidFill>
          <a:schemeClr val="tx1"/>
        </a:solidFill>
        <a:latin typeface="+mn-lt"/>
        <a:ea typeface="+mn-ea"/>
        <a:cs typeface="+mn-cs"/>
      </a:defRPr>
    </a:lvl2pPr>
    <a:lvl3pPr marL="713174" algn="l" defTabSz="713174" rtl="0" eaLnBrk="1" latinLnBrk="0" hangingPunct="1">
      <a:defRPr sz="936" kern="1200">
        <a:solidFill>
          <a:schemeClr val="tx1"/>
        </a:solidFill>
        <a:latin typeface="+mn-lt"/>
        <a:ea typeface="+mn-ea"/>
        <a:cs typeface="+mn-cs"/>
      </a:defRPr>
    </a:lvl3pPr>
    <a:lvl4pPr marL="1069762" algn="l" defTabSz="713174" rtl="0" eaLnBrk="1" latinLnBrk="0" hangingPunct="1">
      <a:defRPr sz="936" kern="1200">
        <a:solidFill>
          <a:schemeClr val="tx1"/>
        </a:solidFill>
        <a:latin typeface="+mn-lt"/>
        <a:ea typeface="+mn-ea"/>
        <a:cs typeface="+mn-cs"/>
      </a:defRPr>
    </a:lvl4pPr>
    <a:lvl5pPr marL="1426350" algn="l" defTabSz="713174" rtl="0" eaLnBrk="1" latinLnBrk="0" hangingPunct="1">
      <a:defRPr sz="936" kern="1200">
        <a:solidFill>
          <a:schemeClr val="tx1"/>
        </a:solidFill>
        <a:latin typeface="+mn-lt"/>
        <a:ea typeface="+mn-ea"/>
        <a:cs typeface="+mn-cs"/>
      </a:defRPr>
    </a:lvl5pPr>
    <a:lvl6pPr marL="1782938" algn="l" defTabSz="713174" rtl="0" eaLnBrk="1" latinLnBrk="0" hangingPunct="1">
      <a:defRPr sz="936" kern="1200">
        <a:solidFill>
          <a:schemeClr val="tx1"/>
        </a:solidFill>
        <a:latin typeface="+mn-lt"/>
        <a:ea typeface="+mn-ea"/>
        <a:cs typeface="+mn-cs"/>
      </a:defRPr>
    </a:lvl6pPr>
    <a:lvl7pPr marL="2139524" algn="l" defTabSz="713174" rtl="0" eaLnBrk="1" latinLnBrk="0" hangingPunct="1">
      <a:defRPr sz="936" kern="1200">
        <a:solidFill>
          <a:schemeClr val="tx1"/>
        </a:solidFill>
        <a:latin typeface="+mn-lt"/>
        <a:ea typeface="+mn-ea"/>
        <a:cs typeface="+mn-cs"/>
      </a:defRPr>
    </a:lvl7pPr>
    <a:lvl8pPr marL="2496112" algn="l" defTabSz="713174" rtl="0" eaLnBrk="1" latinLnBrk="0" hangingPunct="1">
      <a:defRPr sz="936" kern="1200">
        <a:solidFill>
          <a:schemeClr val="tx1"/>
        </a:solidFill>
        <a:latin typeface="+mn-lt"/>
        <a:ea typeface="+mn-ea"/>
        <a:cs typeface="+mn-cs"/>
      </a:defRPr>
    </a:lvl8pPr>
    <a:lvl9pPr marL="2852700" algn="l" defTabSz="713174"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ngular.io/api/core/Injectabl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ngular.io/api/core/Directiv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ngular.io/api/core/Componen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api/core/Pip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angular.io/api?type=pipe" TargetMode="External"/><Relationship Id="rId5" Type="http://schemas.openxmlformats.org/officeDocument/2006/relationships/hyperlink" Target="https://angular.io/api/common/CurrencyPipe" TargetMode="External"/><Relationship Id="rId4" Type="http://schemas.openxmlformats.org/officeDocument/2006/relationships/hyperlink" Target="https://angular.io/api/common/DatePip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api/common/http/HttpClien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angular.io/api/core/NgModule#bootstrap" TargetMode="External"/><Relationship Id="rId3" Type="http://schemas.openxmlformats.org/officeDocument/2006/relationships/hyperlink" Target="https://angular.io/api/core/NgModule" TargetMode="External"/><Relationship Id="rId7" Type="http://schemas.openxmlformats.org/officeDocument/2006/relationships/hyperlink" Target="https://angular.io/guide/architecture-service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angular.io/api/core/NgModule#imports" TargetMode="External"/><Relationship Id="rId5" Type="http://schemas.openxmlformats.org/officeDocument/2006/relationships/hyperlink" Target="https://angular.io/guide/architecture-components" TargetMode="External"/><Relationship Id="rId4" Type="http://schemas.openxmlformats.org/officeDocument/2006/relationships/hyperlink" Target="https://angular.io/api/core/NgModule#declaration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ngular.io/guide/lifecycle-hooks#onini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ngular.io/guide/template-syntax#inputs-output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angular.io/guide/template-syntax#property-binding"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ngular.io/api/core/EventEmitter"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angular.io/guide/template-syntax#inputs-output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ngular.io/api/core/EventEmitter"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angular.io/guide/template-syntax#inputs-output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ngular.io/guide/api/router/Router"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angular.io/guide/api/router/Rout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ngular.io/guide/api/router/ActivatedRout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ngular.io/guide/api/router/ActivatedRout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ngular.io/guide/api/router/ActivatedRoute"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1</a:t>
            </a:fld>
            <a:endParaRPr lang="en-US"/>
          </a:p>
        </p:txBody>
      </p:sp>
    </p:spTree>
    <p:extLst>
      <p:ext uri="{BB962C8B-B14F-4D97-AF65-F5344CB8AC3E}">
        <p14:creationId xmlns:p14="http://schemas.microsoft.com/office/powerpoint/2010/main" val="18732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err="1">
                <a:solidFill>
                  <a:schemeClr val="tx1"/>
                </a:solidFill>
                <a:effectLst/>
                <a:latin typeface="+mn-lt"/>
                <a:ea typeface="+mn-ea"/>
                <a:cs typeface="+mn-cs"/>
              </a:rPr>
              <a:t>NgModules</a:t>
            </a:r>
            <a:r>
              <a:rPr lang="en-US" sz="936" b="0" i="0" u="none" strike="noStrike" kern="1200" dirty="0">
                <a:solidFill>
                  <a:schemeClr val="tx1"/>
                </a:solidFill>
                <a:effectLst/>
                <a:latin typeface="+mn-lt"/>
                <a:ea typeface="+mn-ea"/>
                <a:cs typeface="+mn-cs"/>
              </a:rPr>
              <a:t> can import functionality from other </a:t>
            </a:r>
            <a:r>
              <a:rPr lang="en-US" sz="936" b="0" i="0" u="none" strike="noStrike" kern="1200" dirty="0" err="1">
                <a:solidFill>
                  <a:schemeClr val="tx1"/>
                </a:solidFill>
                <a:effectLst/>
                <a:latin typeface="+mn-lt"/>
                <a:ea typeface="+mn-ea"/>
                <a:cs typeface="+mn-cs"/>
              </a:rPr>
              <a:t>NgModules</a:t>
            </a:r>
            <a:r>
              <a:rPr lang="en-US" sz="936" b="0" i="0" u="none" strike="noStrike" kern="1200" dirty="0">
                <a:solidFill>
                  <a:schemeClr val="tx1"/>
                </a:solidFill>
                <a:effectLst/>
                <a:latin typeface="+mn-lt"/>
                <a:ea typeface="+mn-ea"/>
                <a:cs typeface="+mn-cs"/>
              </a:rPr>
              <a:t>, and allow their own functionality to be exported and used by other </a:t>
            </a:r>
            <a:r>
              <a:rPr lang="en-US" sz="936" b="0" i="0" u="none" strike="noStrike" kern="1200" dirty="0" err="1">
                <a:solidFill>
                  <a:schemeClr val="tx1"/>
                </a:solidFill>
                <a:effectLst/>
                <a:latin typeface="+mn-lt"/>
                <a:ea typeface="+mn-ea"/>
                <a:cs typeface="+mn-cs"/>
              </a:rPr>
              <a:t>NgModules</a:t>
            </a:r>
            <a:r>
              <a:rPr lang="en-US" sz="936" b="0" i="0" u="none" strike="noStrike" kern="1200" dirty="0">
                <a:solidFill>
                  <a:schemeClr val="tx1"/>
                </a:solidFill>
                <a:effectLst/>
                <a:latin typeface="+mn-lt"/>
                <a:ea typeface="+mn-ea"/>
                <a:cs typeface="+mn-cs"/>
              </a:rPr>
              <a:t>. </a:t>
            </a: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15</a:t>
            </a:fld>
            <a:endParaRPr lang="en-US"/>
          </a:p>
        </p:txBody>
      </p:sp>
    </p:spTree>
    <p:extLst>
      <p:ext uri="{BB962C8B-B14F-4D97-AF65-F5344CB8AC3E}">
        <p14:creationId xmlns:p14="http://schemas.microsoft.com/office/powerpoint/2010/main" val="3153055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Organizing your code into functional modules helps :</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rPr>
              <a:t>managing development of complex applications</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rPr>
              <a:t>designing for reusability</a:t>
            </a:r>
          </a:p>
          <a:p>
            <a:pPr marL="171450" indent="-171450">
              <a:buFont typeface="Arial" panose="020B0604020202020204" pitchFamily="34" charset="0"/>
              <a:buChar char="•"/>
            </a:pPr>
            <a:r>
              <a:rPr lang="en-US" sz="936" b="0" i="1" u="none" strike="noStrike" kern="1200" dirty="0">
                <a:solidFill>
                  <a:schemeClr val="tx1"/>
                </a:solidFill>
                <a:effectLst/>
                <a:latin typeface="+mn-lt"/>
                <a:ea typeface="+mn-ea"/>
                <a:cs typeface="+mn-cs"/>
              </a:rPr>
              <a:t>lazy-loading </a:t>
            </a:r>
            <a:r>
              <a:rPr lang="en-US" sz="936" b="0" i="0" u="none" strike="noStrike" kern="1200" dirty="0">
                <a:solidFill>
                  <a:schemeClr val="tx1"/>
                </a:solidFill>
                <a:effectLst/>
                <a:latin typeface="+mn-lt"/>
                <a:ea typeface="+mn-ea"/>
                <a:cs typeface="+mn-cs"/>
              </a:rPr>
              <a:t>—loading modules on demand— in order to minimize the amount of code that needs to be loaded at startup.</a:t>
            </a: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16</a:t>
            </a:fld>
            <a:endParaRPr lang="en-US"/>
          </a:p>
        </p:txBody>
      </p:sp>
    </p:spTree>
    <p:extLst>
      <p:ext uri="{BB962C8B-B14F-4D97-AF65-F5344CB8AC3E}">
        <p14:creationId xmlns:p14="http://schemas.microsoft.com/office/powerpoint/2010/main" val="3849598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0" u="none" strike="noStrike" kern="1200" dirty="0">
                <a:solidFill>
                  <a:schemeClr val="tx1"/>
                </a:solidFill>
                <a:effectLst/>
                <a:latin typeface="+mn-lt"/>
                <a:ea typeface="+mn-ea"/>
                <a:cs typeface="+mn-cs"/>
              </a:rPr>
              <a:t>Components define </a:t>
            </a:r>
            <a:r>
              <a:rPr lang="en-US" sz="936" b="0" i="1" u="none" strike="noStrike" kern="1200" dirty="0">
                <a:solidFill>
                  <a:schemeClr val="tx1"/>
                </a:solidFill>
                <a:effectLst/>
                <a:latin typeface="+mn-lt"/>
                <a:ea typeface="+mn-ea"/>
                <a:cs typeface="+mn-cs"/>
              </a:rPr>
              <a:t>views</a:t>
            </a:r>
            <a:r>
              <a:rPr lang="en-US" sz="936" b="0" i="0" u="none" strike="noStrike" kern="1200" dirty="0">
                <a:solidFill>
                  <a:schemeClr val="tx1"/>
                </a:solidFill>
                <a:effectLst/>
                <a:latin typeface="+mn-lt"/>
                <a:ea typeface="+mn-ea"/>
                <a:cs typeface="+mn-cs"/>
              </a:rPr>
              <a:t>, which are sets of screen elements that Angular can choose among and modify according to your program logic and data. </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sz="936" b="0" i="0" u="none" strike="noStrike"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Components should focus on one main topic, </a:t>
            </a:r>
            <a:r>
              <a:rPr lang="en-US" sz="1000" kern="1200" dirty="0" err="1">
                <a:solidFill>
                  <a:schemeClr val="tx1"/>
                </a:solidFill>
                <a:effectLst/>
                <a:latin typeface="+mn-lt"/>
                <a:ea typeface="+mn-ea"/>
                <a:cs typeface="+mn-cs"/>
              </a:rPr>
              <a:t>ie</a:t>
            </a:r>
            <a:r>
              <a:rPr lang="en-US" sz="1000" kern="1200" dirty="0">
                <a:solidFill>
                  <a:schemeClr val="tx1"/>
                </a:solidFill>
                <a:effectLst/>
                <a:latin typeface="+mn-lt"/>
                <a:ea typeface="+mn-ea"/>
                <a:cs typeface="+mn-cs"/>
              </a:rPr>
              <a:t>:</a:t>
            </a:r>
          </a:p>
          <a:p>
            <a:pPr marL="528038" lvl="1" indent="-171450" rtl="0" fontAlgn="ctr">
              <a:buFontTx/>
              <a:buChar char="-"/>
            </a:pPr>
            <a:r>
              <a:rPr lang="en-US" sz="1000" kern="1200" dirty="0">
                <a:solidFill>
                  <a:schemeClr val="tx1"/>
                </a:solidFill>
                <a:effectLst/>
                <a:latin typeface="+mn-lt"/>
                <a:ea typeface="+mn-ea"/>
                <a:cs typeface="+mn-cs"/>
              </a:rPr>
              <a:t>Displaying a list</a:t>
            </a:r>
          </a:p>
          <a:p>
            <a:pPr marL="528038" lvl="1" indent="-171450" rtl="0" fontAlgn="ctr">
              <a:buFontTx/>
              <a:buChar char="-"/>
            </a:pPr>
            <a:r>
              <a:rPr lang="en-US" sz="1000" kern="1200" dirty="0">
                <a:solidFill>
                  <a:schemeClr val="tx1"/>
                </a:solidFill>
                <a:effectLst/>
                <a:latin typeface="+mn-lt"/>
                <a:ea typeface="+mn-ea"/>
                <a:cs typeface="+mn-cs"/>
              </a:rPr>
              <a:t>Displaying a detail screen</a:t>
            </a:r>
          </a:p>
          <a:p>
            <a:pPr marL="528038" lvl="1" indent="-171450" rtl="0" fontAlgn="ctr">
              <a:buFontTx/>
              <a:buChar char="-"/>
            </a:pPr>
            <a:r>
              <a:rPr lang="en-US" sz="1000" kern="1200" dirty="0">
                <a:solidFill>
                  <a:schemeClr val="tx1"/>
                </a:solidFill>
                <a:effectLst/>
                <a:latin typeface="+mn-lt"/>
                <a:ea typeface="+mn-ea"/>
                <a:cs typeface="+mn-cs"/>
              </a:rPr>
              <a:t>Card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Components are:</a:t>
            </a:r>
          </a:p>
          <a:p>
            <a:pPr marL="528038" lvl="1" indent="-171450">
              <a:buFontTx/>
              <a:buChar char="-"/>
            </a:pPr>
            <a:r>
              <a:rPr lang="en-US" sz="1000" kern="1200" dirty="0">
                <a:solidFill>
                  <a:schemeClr val="tx1"/>
                </a:solidFill>
                <a:effectLst/>
                <a:latin typeface="+mn-lt"/>
                <a:ea typeface="+mn-ea"/>
                <a:cs typeface="+mn-cs"/>
              </a:rPr>
              <a:t>reusable</a:t>
            </a:r>
          </a:p>
          <a:p>
            <a:pPr marL="528038" lvl="1" indent="-171450">
              <a:buFontTx/>
              <a:buChar char="-"/>
            </a:pPr>
            <a:r>
              <a:rPr lang="en-US" sz="1000" kern="1200" dirty="0">
                <a:solidFill>
                  <a:schemeClr val="tx1"/>
                </a:solidFill>
                <a:effectLst/>
                <a:latin typeface="+mn-lt"/>
                <a:ea typeface="+mn-ea"/>
                <a:cs typeface="+mn-cs"/>
              </a:rPr>
              <a:t>easy to update</a:t>
            </a:r>
          </a:p>
          <a:p>
            <a:pPr marL="528038" lvl="1" indent="-171450">
              <a:buFontTx/>
              <a:buChar char="-"/>
            </a:pPr>
            <a:r>
              <a:rPr lang="en-US" sz="1000" kern="1200" dirty="0">
                <a:solidFill>
                  <a:schemeClr val="tx1"/>
                </a:solidFill>
                <a:effectLst/>
                <a:latin typeface="+mn-lt"/>
                <a:ea typeface="+mn-ea"/>
                <a:cs typeface="+mn-cs"/>
              </a:rPr>
              <a:t>limited in scope</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Every Angular application has at least one component, the </a:t>
            </a:r>
            <a:r>
              <a:rPr lang="en-US" sz="936" b="0" i="1" u="none" strike="noStrike" kern="1200" dirty="0">
                <a:solidFill>
                  <a:schemeClr val="tx1"/>
                </a:solidFill>
                <a:effectLst/>
                <a:latin typeface="+mn-lt"/>
                <a:ea typeface="+mn-ea"/>
                <a:cs typeface="+mn-cs"/>
              </a:rPr>
              <a:t>root component</a:t>
            </a:r>
            <a:r>
              <a:rPr lang="en-US" sz="936" b="0" i="0" u="none" strike="noStrike" kern="1200" dirty="0">
                <a:solidFill>
                  <a:schemeClr val="tx1"/>
                </a:solidFill>
                <a:effectLst/>
                <a:latin typeface="+mn-lt"/>
                <a:ea typeface="+mn-ea"/>
                <a:cs typeface="+mn-cs"/>
              </a:rPr>
              <a:t> that connects a component hierarchy with the page DOM. </a:t>
            </a:r>
          </a:p>
          <a:p>
            <a:r>
              <a:rPr lang="en-US" sz="936" b="0" i="0" u="none" strike="noStrike" kern="1200" dirty="0">
                <a:solidFill>
                  <a:schemeClr val="tx1"/>
                </a:solidFill>
                <a:effectLst/>
                <a:latin typeface="+mn-lt"/>
                <a:ea typeface="+mn-ea"/>
                <a:cs typeface="+mn-cs"/>
              </a:rPr>
              <a:t>Each component defines a class that contains application data and logic, and is associated with an HTML </a:t>
            </a:r>
            <a:r>
              <a:rPr lang="en-US" sz="936" b="0" i="1" u="none" strike="noStrike" kern="1200" dirty="0">
                <a:solidFill>
                  <a:schemeClr val="tx1"/>
                </a:solidFill>
                <a:effectLst/>
                <a:latin typeface="+mn-lt"/>
                <a:ea typeface="+mn-ea"/>
                <a:cs typeface="+mn-cs"/>
              </a:rPr>
              <a:t>template</a:t>
            </a:r>
            <a:r>
              <a:rPr lang="en-US" sz="936" b="0" i="0" u="none" strike="noStrike" kern="1200" dirty="0">
                <a:solidFill>
                  <a:schemeClr val="tx1"/>
                </a:solidFill>
                <a:effectLst/>
                <a:latin typeface="+mn-lt"/>
                <a:ea typeface="+mn-ea"/>
                <a:cs typeface="+mn-cs"/>
              </a:rPr>
              <a:t> that defines a view to be displayed in a target environment.</a:t>
            </a:r>
          </a:p>
          <a:p>
            <a:r>
              <a:rPr lang="en-US" sz="936" b="0" i="0" u="none" strike="noStrike" kern="1200" dirty="0">
                <a:solidFill>
                  <a:schemeClr val="tx1"/>
                </a:solidFill>
                <a:effectLst/>
                <a:latin typeface="+mn-lt"/>
                <a:ea typeface="+mn-ea"/>
                <a:cs typeface="+mn-cs"/>
              </a:rPr>
              <a:t>The @</a:t>
            </a:r>
            <a:r>
              <a:rPr lang="en-US" sz="936" b="0" i="0" u="none" strike="noStrike" kern="1200" dirty="0">
                <a:solidFill>
                  <a:schemeClr val="tx1"/>
                </a:solidFill>
                <a:effectLst/>
                <a:latin typeface="+mn-lt"/>
                <a:ea typeface="+mn-ea"/>
                <a:cs typeface="+mn-cs"/>
                <a:hlinkClick r:id="rId3"/>
              </a:rPr>
              <a:t>Component</a:t>
            </a:r>
            <a:r>
              <a:rPr lang="en-US" sz="936" b="0" i="0" u="none" strike="noStrike" kern="1200" dirty="0">
                <a:solidFill>
                  <a:schemeClr val="tx1"/>
                </a:solidFill>
                <a:effectLst/>
                <a:latin typeface="+mn-lt"/>
                <a:ea typeface="+mn-ea"/>
                <a:cs typeface="+mn-cs"/>
              </a:rPr>
              <a:t> decorator identifies the class immediately below it as a component, and provides the template and related component-specific metadata</a:t>
            </a: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17</a:t>
            </a:fld>
            <a:endParaRPr lang="en-US"/>
          </a:p>
        </p:txBody>
      </p:sp>
    </p:spTree>
    <p:extLst>
      <p:ext uri="{BB962C8B-B14F-4D97-AF65-F5344CB8AC3E}">
        <p14:creationId xmlns:p14="http://schemas.microsoft.com/office/powerpoint/2010/main" val="364313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0" u="none" strike="noStrike" kern="1200" dirty="0">
                <a:solidFill>
                  <a:schemeClr val="tx1"/>
                </a:solidFill>
                <a:effectLst/>
                <a:latin typeface="+mn-lt"/>
                <a:ea typeface="+mn-ea"/>
                <a:cs typeface="+mn-cs"/>
              </a:rPr>
              <a:t>Components define </a:t>
            </a:r>
            <a:r>
              <a:rPr lang="en-US" sz="936" b="0" i="1" u="none" strike="noStrike" kern="1200" dirty="0">
                <a:solidFill>
                  <a:schemeClr val="tx1"/>
                </a:solidFill>
                <a:effectLst/>
                <a:latin typeface="+mn-lt"/>
                <a:ea typeface="+mn-ea"/>
                <a:cs typeface="+mn-cs"/>
              </a:rPr>
              <a:t>views</a:t>
            </a:r>
            <a:r>
              <a:rPr lang="en-US" sz="936" b="0" i="0" u="none" strike="noStrike" kern="1200" dirty="0">
                <a:solidFill>
                  <a:schemeClr val="tx1"/>
                </a:solidFill>
                <a:effectLst/>
                <a:latin typeface="+mn-lt"/>
                <a:ea typeface="+mn-ea"/>
                <a:cs typeface="+mn-cs"/>
              </a:rPr>
              <a:t>, which are sets of screen elements that Angular can choose among and modify according to your program logic and data. </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Every Angular application has at least one component, the </a:t>
            </a:r>
            <a:r>
              <a:rPr lang="en-US" sz="936" b="0" i="1" u="none" strike="noStrike" kern="1200" dirty="0">
                <a:solidFill>
                  <a:schemeClr val="tx1"/>
                </a:solidFill>
                <a:effectLst/>
                <a:latin typeface="+mn-lt"/>
                <a:ea typeface="+mn-ea"/>
                <a:cs typeface="+mn-cs"/>
              </a:rPr>
              <a:t>root component</a:t>
            </a:r>
            <a:r>
              <a:rPr lang="en-US" sz="936" b="0" i="0" u="none" strike="noStrike" kern="1200" dirty="0">
                <a:solidFill>
                  <a:schemeClr val="tx1"/>
                </a:solidFill>
                <a:effectLst/>
                <a:latin typeface="+mn-lt"/>
                <a:ea typeface="+mn-ea"/>
                <a:cs typeface="+mn-cs"/>
              </a:rPr>
              <a:t> that connects a component hierarchy with the page DOM. </a:t>
            </a:r>
          </a:p>
          <a:p>
            <a:r>
              <a:rPr lang="en-US" sz="936" b="0" i="0" u="none" strike="noStrike" kern="1200" dirty="0">
                <a:solidFill>
                  <a:schemeClr val="tx1"/>
                </a:solidFill>
                <a:effectLst/>
                <a:latin typeface="+mn-lt"/>
                <a:ea typeface="+mn-ea"/>
                <a:cs typeface="+mn-cs"/>
              </a:rPr>
              <a:t>Each component defines a class that contains application data and logic, and is associated with an HTML </a:t>
            </a:r>
            <a:r>
              <a:rPr lang="en-US" sz="936" b="0" i="1" u="none" strike="noStrike" kern="1200" dirty="0">
                <a:solidFill>
                  <a:schemeClr val="tx1"/>
                </a:solidFill>
                <a:effectLst/>
                <a:latin typeface="+mn-lt"/>
                <a:ea typeface="+mn-ea"/>
                <a:cs typeface="+mn-cs"/>
              </a:rPr>
              <a:t>template</a:t>
            </a:r>
            <a:r>
              <a:rPr lang="en-US" sz="936" b="0" i="0" u="none" strike="noStrike" kern="1200" dirty="0">
                <a:solidFill>
                  <a:schemeClr val="tx1"/>
                </a:solidFill>
                <a:effectLst/>
                <a:latin typeface="+mn-lt"/>
                <a:ea typeface="+mn-ea"/>
                <a:cs typeface="+mn-cs"/>
              </a:rPr>
              <a:t> that defines a view to be displayed in a target environment.</a:t>
            </a:r>
          </a:p>
          <a:p>
            <a:r>
              <a:rPr lang="en-US" sz="936" b="0" i="0" u="none" strike="noStrike" kern="1200" dirty="0">
                <a:solidFill>
                  <a:schemeClr val="tx1"/>
                </a:solidFill>
                <a:effectLst/>
                <a:latin typeface="+mn-lt"/>
                <a:ea typeface="+mn-ea"/>
                <a:cs typeface="+mn-cs"/>
              </a:rPr>
              <a:t>The @</a:t>
            </a:r>
            <a:r>
              <a:rPr lang="en-US" sz="936" b="0" i="0" u="none" strike="noStrike" kern="1200" dirty="0">
                <a:solidFill>
                  <a:schemeClr val="tx1"/>
                </a:solidFill>
                <a:effectLst/>
                <a:latin typeface="+mn-lt"/>
                <a:ea typeface="+mn-ea"/>
                <a:cs typeface="+mn-cs"/>
                <a:hlinkClick r:id="rId3"/>
              </a:rPr>
              <a:t>Component</a:t>
            </a:r>
            <a:r>
              <a:rPr lang="en-US" sz="936" b="0" i="0" u="none" strike="noStrike" kern="1200" dirty="0">
                <a:solidFill>
                  <a:schemeClr val="tx1"/>
                </a:solidFill>
                <a:effectLst/>
                <a:latin typeface="+mn-lt"/>
                <a:ea typeface="+mn-ea"/>
                <a:cs typeface="+mn-cs"/>
              </a:rPr>
              <a:t> decorator identifies the class immediately below it as a component, and provides the template and related component-specific metadata</a:t>
            </a:r>
          </a:p>
        </p:txBody>
      </p:sp>
      <p:sp>
        <p:nvSpPr>
          <p:cNvPr id="4" name="Slide Number Placeholder 3"/>
          <p:cNvSpPr>
            <a:spLocks noGrp="1"/>
          </p:cNvSpPr>
          <p:nvPr>
            <p:ph type="sldNum" sz="quarter" idx="10"/>
          </p:nvPr>
        </p:nvSpPr>
        <p:spPr/>
        <p:txBody>
          <a:bodyPr/>
          <a:lstStyle/>
          <a:p>
            <a:fld id="{B1E3C4C0-2431-004D-AEB6-82128F6266CB}" type="slidenum">
              <a:rPr lang="en-US" smtClean="0"/>
              <a:t>18</a:t>
            </a:fld>
            <a:endParaRPr lang="en-US"/>
          </a:p>
        </p:txBody>
      </p:sp>
    </p:spTree>
    <p:extLst>
      <p:ext uri="{BB962C8B-B14F-4D97-AF65-F5344CB8AC3E}">
        <p14:creationId xmlns:p14="http://schemas.microsoft.com/office/powerpoint/2010/main" val="3526126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class contains business logic</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The template combines HTML with Angular markup that can modify the HTML elements before they are displayed. </a:t>
            </a:r>
          </a:p>
          <a:p>
            <a:r>
              <a:rPr lang="en-US" sz="936" b="0" i="0" u="none" strike="noStrike" kern="1200" dirty="0">
                <a:solidFill>
                  <a:schemeClr val="tx1"/>
                </a:solidFill>
                <a:effectLst/>
                <a:latin typeface="+mn-lt"/>
                <a:ea typeface="+mn-ea"/>
                <a:cs typeface="+mn-cs"/>
              </a:rPr>
              <a:t>Template </a:t>
            </a:r>
            <a:r>
              <a:rPr lang="en-US" sz="936" b="0" i="1" u="none" strike="noStrike" kern="1200" dirty="0">
                <a:solidFill>
                  <a:schemeClr val="tx1"/>
                </a:solidFill>
                <a:effectLst/>
                <a:latin typeface="+mn-lt"/>
                <a:ea typeface="+mn-ea"/>
                <a:cs typeface="+mn-cs"/>
              </a:rPr>
              <a:t>directives</a:t>
            </a:r>
            <a:r>
              <a:rPr lang="en-US" sz="936" b="0" i="0" u="none" strike="noStrike" kern="1200" dirty="0">
                <a:solidFill>
                  <a:schemeClr val="tx1"/>
                </a:solidFill>
                <a:effectLst/>
                <a:latin typeface="+mn-lt"/>
                <a:ea typeface="+mn-ea"/>
                <a:cs typeface="+mn-cs"/>
              </a:rPr>
              <a:t> provide program logic, and </a:t>
            </a:r>
            <a:r>
              <a:rPr lang="en-US" sz="936" b="0" i="1" u="none" strike="noStrike" kern="1200" dirty="0">
                <a:solidFill>
                  <a:schemeClr val="tx1"/>
                </a:solidFill>
                <a:effectLst/>
                <a:latin typeface="+mn-lt"/>
                <a:ea typeface="+mn-ea"/>
                <a:cs typeface="+mn-cs"/>
              </a:rPr>
              <a:t>binding markup</a:t>
            </a:r>
            <a:r>
              <a:rPr lang="en-US" sz="936" b="0" i="0" u="none" strike="noStrike" kern="1200" dirty="0">
                <a:solidFill>
                  <a:schemeClr val="tx1"/>
                </a:solidFill>
                <a:effectLst/>
                <a:latin typeface="+mn-lt"/>
                <a:ea typeface="+mn-ea"/>
                <a:cs typeface="+mn-cs"/>
              </a:rPr>
              <a:t> connects your application data and the document object model (DOM).</a:t>
            </a: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19</a:t>
            </a:fld>
            <a:endParaRPr lang="en-US"/>
          </a:p>
        </p:txBody>
      </p:sp>
    </p:spTree>
    <p:extLst>
      <p:ext uri="{BB962C8B-B14F-4D97-AF65-F5344CB8AC3E}">
        <p14:creationId xmlns:p14="http://schemas.microsoft.com/office/powerpoint/2010/main" val="3000786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1" u="none" strike="noStrike" kern="1200" dirty="0">
                <a:solidFill>
                  <a:schemeClr val="tx1"/>
                </a:solidFill>
                <a:effectLst/>
                <a:latin typeface="+mn-lt"/>
                <a:ea typeface="+mn-ea"/>
                <a:cs typeface="+mn-cs"/>
              </a:rPr>
              <a:t>Data binding:</a:t>
            </a:r>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Property binding</a:t>
            </a:r>
            <a:r>
              <a:rPr lang="en-US" sz="936" b="0" i="0" u="none" strike="noStrike" kern="1200" dirty="0">
                <a:solidFill>
                  <a:schemeClr val="tx1"/>
                </a:solidFill>
                <a:effectLst/>
                <a:latin typeface="+mn-lt"/>
                <a:ea typeface="+mn-ea"/>
                <a:cs typeface="+mn-cs"/>
              </a:rPr>
              <a:t> lets you interpolate values that are computed from your application data into the HTML.</a:t>
            </a:r>
          </a:p>
          <a:p>
            <a:endParaRPr lang="en-US" sz="936" b="0" i="1" u="none" strike="noStrike" kern="1200" dirty="0">
              <a:solidFill>
                <a:schemeClr val="tx1"/>
              </a:solidFill>
              <a:effectLst/>
              <a:latin typeface="+mn-lt"/>
              <a:ea typeface="+mn-ea"/>
              <a:cs typeface="+mn-cs"/>
            </a:endParaRPr>
          </a:p>
          <a:p>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Event binding</a:t>
            </a:r>
            <a:r>
              <a:rPr lang="en-US" sz="936" b="0" i="0" u="none" strike="noStrike" kern="1200" dirty="0">
                <a:solidFill>
                  <a:schemeClr val="tx1"/>
                </a:solidFill>
                <a:effectLst/>
                <a:latin typeface="+mn-lt"/>
                <a:ea typeface="+mn-ea"/>
                <a:cs typeface="+mn-cs"/>
              </a:rPr>
              <a:t> lets your app respond to user input in the target environment by updating your application data.</a:t>
            </a:r>
          </a:p>
          <a:p>
            <a:endParaRPr lang="en-US" sz="936" b="0" i="1"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Before a view is displayed, Angular evaluates the directives and resolves the binding syntax in the template to modify the HTML elements and the DOM, according to your program data and logic. Angular supports </a:t>
            </a:r>
            <a:r>
              <a:rPr lang="en-US" sz="936" b="0" i="1" u="none" strike="noStrike" kern="1200" dirty="0">
                <a:solidFill>
                  <a:schemeClr val="tx1"/>
                </a:solidFill>
                <a:effectLst/>
                <a:latin typeface="+mn-lt"/>
                <a:ea typeface="+mn-ea"/>
                <a:cs typeface="+mn-cs"/>
              </a:rPr>
              <a:t>two-way data binding</a:t>
            </a:r>
            <a:r>
              <a:rPr lang="en-US" sz="936" b="0" i="0" u="none" strike="noStrike" kern="1200" dirty="0">
                <a:solidFill>
                  <a:schemeClr val="tx1"/>
                </a:solidFill>
                <a:effectLst/>
                <a:latin typeface="+mn-lt"/>
                <a:ea typeface="+mn-ea"/>
                <a:cs typeface="+mn-cs"/>
              </a:rPr>
              <a:t>, meaning that changes in the DOM, such as user choices, can also be reflected back into your program data.</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Your templates can also use </a:t>
            </a:r>
            <a:r>
              <a:rPr lang="en-US" sz="936" b="0" i="1" u="none" strike="noStrike" kern="1200" dirty="0">
                <a:solidFill>
                  <a:schemeClr val="tx1"/>
                </a:solidFill>
                <a:effectLst/>
                <a:latin typeface="+mn-lt"/>
                <a:ea typeface="+mn-ea"/>
                <a:cs typeface="+mn-cs"/>
              </a:rPr>
              <a:t>pipes</a:t>
            </a:r>
            <a:r>
              <a:rPr lang="en-US" sz="936" b="0" i="0" u="none" strike="noStrike" kern="1200" dirty="0">
                <a:solidFill>
                  <a:schemeClr val="tx1"/>
                </a:solidFill>
                <a:effectLst/>
                <a:latin typeface="+mn-lt"/>
                <a:ea typeface="+mn-ea"/>
                <a:cs typeface="+mn-cs"/>
              </a:rPr>
              <a:t> to improve the user experience by transforming values for display. Use pipes to display, for example, dates and currency values in a way appropriate to the user's locale. Angular provides predefined pipes for common transformations, and you can also define your own.</a:t>
            </a: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20</a:t>
            </a:fld>
            <a:endParaRPr lang="en-US"/>
          </a:p>
        </p:txBody>
      </p:sp>
    </p:spTree>
    <p:extLst>
      <p:ext uri="{BB962C8B-B14F-4D97-AF65-F5344CB8AC3E}">
        <p14:creationId xmlns:p14="http://schemas.microsoft.com/office/powerpoint/2010/main" val="3620877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1" u="none" strike="noStrike" kern="1200" dirty="0">
                <a:solidFill>
                  <a:schemeClr val="tx1"/>
                </a:solidFill>
                <a:effectLst/>
                <a:latin typeface="+mn-lt"/>
                <a:ea typeface="+mn-ea"/>
                <a:cs typeface="+mn-cs"/>
              </a:rPr>
              <a:t>Data binding:</a:t>
            </a:r>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Property binding</a:t>
            </a:r>
            <a:r>
              <a:rPr lang="en-US" sz="936" b="0" i="0" u="none" strike="noStrike" kern="1200" dirty="0">
                <a:solidFill>
                  <a:schemeClr val="tx1"/>
                </a:solidFill>
                <a:effectLst/>
                <a:latin typeface="+mn-lt"/>
                <a:ea typeface="+mn-ea"/>
                <a:cs typeface="+mn-cs"/>
              </a:rPr>
              <a:t> lets you interpolate values that are computed from your application data into the HTML.</a:t>
            </a:r>
          </a:p>
          <a:p>
            <a:endParaRPr lang="en-US" sz="936" b="0" i="1" u="none" strike="noStrike" kern="1200" dirty="0">
              <a:solidFill>
                <a:schemeClr val="tx1"/>
              </a:solidFill>
              <a:effectLst/>
              <a:latin typeface="+mn-lt"/>
              <a:ea typeface="+mn-ea"/>
              <a:cs typeface="+mn-cs"/>
            </a:endParaRPr>
          </a:p>
          <a:p>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Event binding</a:t>
            </a:r>
            <a:r>
              <a:rPr lang="en-US" sz="936" b="0" i="0" u="none" strike="noStrike" kern="1200" dirty="0">
                <a:solidFill>
                  <a:schemeClr val="tx1"/>
                </a:solidFill>
                <a:effectLst/>
                <a:latin typeface="+mn-lt"/>
                <a:ea typeface="+mn-ea"/>
                <a:cs typeface="+mn-cs"/>
              </a:rPr>
              <a:t> lets your app respond to user input in the target environment by updating your application data.</a:t>
            </a:r>
          </a:p>
          <a:p>
            <a:endParaRPr lang="en-US" sz="936" b="0" i="1"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Before a view is displayed, Angular evaluates the directives and resolves the binding syntax in the template to modify the HTML elements and the DOM, according to your program data and logic. Angular supports </a:t>
            </a:r>
            <a:r>
              <a:rPr lang="en-US" sz="936" b="0" i="1" u="none" strike="noStrike" kern="1200" dirty="0">
                <a:solidFill>
                  <a:schemeClr val="tx1"/>
                </a:solidFill>
                <a:effectLst/>
                <a:latin typeface="+mn-lt"/>
                <a:ea typeface="+mn-ea"/>
                <a:cs typeface="+mn-cs"/>
              </a:rPr>
              <a:t>two-way data binding</a:t>
            </a:r>
            <a:r>
              <a:rPr lang="en-US" sz="936" b="0" i="0" u="none" strike="noStrike" kern="1200" dirty="0">
                <a:solidFill>
                  <a:schemeClr val="tx1"/>
                </a:solidFill>
                <a:effectLst/>
                <a:latin typeface="+mn-lt"/>
                <a:ea typeface="+mn-ea"/>
                <a:cs typeface="+mn-cs"/>
              </a:rPr>
              <a:t>, meaning that changes in the DOM, such as user choices, can also be reflected back into your program data.</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Your templates can also use </a:t>
            </a:r>
            <a:r>
              <a:rPr lang="en-US" sz="936" b="0" i="1" u="none" strike="noStrike" kern="1200" dirty="0">
                <a:solidFill>
                  <a:schemeClr val="tx1"/>
                </a:solidFill>
                <a:effectLst/>
                <a:latin typeface="+mn-lt"/>
                <a:ea typeface="+mn-ea"/>
                <a:cs typeface="+mn-cs"/>
              </a:rPr>
              <a:t>pipes</a:t>
            </a:r>
            <a:r>
              <a:rPr lang="en-US" sz="936" b="0" i="0" u="none" strike="noStrike" kern="1200" dirty="0">
                <a:solidFill>
                  <a:schemeClr val="tx1"/>
                </a:solidFill>
                <a:effectLst/>
                <a:latin typeface="+mn-lt"/>
                <a:ea typeface="+mn-ea"/>
                <a:cs typeface="+mn-cs"/>
              </a:rPr>
              <a:t> to improve the user experience by transforming values for display. Use pipes to display, for example, dates and currency values in a way appropriate to the user's locale. Angular provides predefined pipes for common transformations, and you can also define your own.</a:t>
            </a:r>
          </a:p>
        </p:txBody>
      </p:sp>
      <p:sp>
        <p:nvSpPr>
          <p:cNvPr id="4" name="Slide Number Placeholder 3"/>
          <p:cNvSpPr>
            <a:spLocks noGrp="1"/>
          </p:cNvSpPr>
          <p:nvPr>
            <p:ph type="sldNum" sz="quarter" idx="10"/>
          </p:nvPr>
        </p:nvSpPr>
        <p:spPr/>
        <p:txBody>
          <a:bodyPr/>
          <a:lstStyle/>
          <a:p>
            <a:fld id="{B1E3C4C0-2431-004D-AEB6-82128F6266CB}" type="slidenum">
              <a:rPr lang="en-US" smtClean="0"/>
              <a:t>21</a:t>
            </a:fld>
            <a:endParaRPr lang="en-US"/>
          </a:p>
        </p:txBody>
      </p:sp>
    </p:spTree>
    <p:extLst>
      <p:ext uri="{BB962C8B-B14F-4D97-AF65-F5344CB8AC3E}">
        <p14:creationId xmlns:p14="http://schemas.microsoft.com/office/powerpoint/2010/main" val="921167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1" u="none" strike="noStrike" kern="1200" dirty="0">
                <a:solidFill>
                  <a:schemeClr val="tx1"/>
                </a:solidFill>
                <a:effectLst/>
                <a:latin typeface="+mn-lt"/>
                <a:ea typeface="+mn-ea"/>
                <a:cs typeface="+mn-cs"/>
              </a:rPr>
              <a:t>Data binding:</a:t>
            </a:r>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Property binding</a:t>
            </a:r>
            <a:r>
              <a:rPr lang="en-US" sz="936" b="0" i="0" u="none" strike="noStrike" kern="1200" dirty="0">
                <a:solidFill>
                  <a:schemeClr val="tx1"/>
                </a:solidFill>
                <a:effectLst/>
                <a:latin typeface="+mn-lt"/>
                <a:ea typeface="+mn-ea"/>
                <a:cs typeface="+mn-cs"/>
              </a:rPr>
              <a:t> lets you interpolate values that are computed from your application data into the HTML.</a:t>
            </a:r>
          </a:p>
          <a:p>
            <a:endParaRPr lang="en-US" sz="936" b="0" i="1" u="none" strike="noStrike" kern="1200" dirty="0">
              <a:solidFill>
                <a:schemeClr val="tx1"/>
              </a:solidFill>
              <a:effectLst/>
              <a:latin typeface="+mn-lt"/>
              <a:ea typeface="+mn-ea"/>
              <a:cs typeface="+mn-cs"/>
            </a:endParaRPr>
          </a:p>
          <a:p>
            <a:r>
              <a:rPr lang="en-US" sz="936" b="0" i="1" u="none" strike="noStrike" kern="1200" dirty="0">
                <a:solidFill>
                  <a:schemeClr val="tx1"/>
                </a:solidFill>
                <a:effectLst/>
                <a:latin typeface="+mn-lt"/>
                <a:ea typeface="+mn-ea"/>
                <a:cs typeface="+mn-cs"/>
              </a:rPr>
              <a:t>	</a:t>
            </a:r>
            <a:r>
              <a:rPr lang="en-US" sz="936" b="1" i="1" u="none" strike="noStrike" kern="1200" dirty="0">
                <a:solidFill>
                  <a:schemeClr val="tx1"/>
                </a:solidFill>
                <a:effectLst/>
                <a:latin typeface="+mn-lt"/>
                <a:ea typeface="+mn-ea"/>
                <a:cs typeface="+mn-cs"/>
              </a:rPr>
              <a:t>Event binding</a:t>
            </a:r>
            <a:r>
              <a:rPr lang="en-US" sz="936" b="0" i="0" u="none" strike="noStrike" kern="1200" dirty="0">
                <a:solidFill>
                  <a:schemeClr val="tx1"/>
                </a:solidFill>
                <a:effectLst/>
                <a:latin typeface="+mn-lt"/>
                <a:ea typeface="+mn-ea"/>
                <a:cs typeface="+mn-cs"/>
              </a:rPr>
              <a:t> lets your app respond to user input in the target environment by updating your application data.</a:t>
            </a:r>
          </a:p>
          <a:p>
            <a:endParaRPr lang="en-US" sz="936" b="0" i="1"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Before a view is displayed, Angular evaluates the directives and resolves the binding syntax in the template to modify the HTML elements and the DOM, according to your program data and logic. Angular supports </a:t>
            </a:r>
            <a:r>
              <a:rPr lang="en-US" sz="936" b="0" i="1" u="none" strike="noStrike" kern="1200" dirty="0">
                <a:solidFill>
                  <a:schemeClr val="tx1"/>
                </a:solidFill>
                <a:effectLst/>
                <a:latin typeface="+mn-lt"/>
                <a:ea typeface="+mn-ea"/>
                <a:cs typeface="+mn-cs"/>
              </a:rPr>
              <a:t>two-way data binding</a:t>
            </a:r>
            <a:r>
              <a:rPr lang="en-US" sz="936" b="0" i="0" u="none" strike="noStrike" kern="1200" dirty="0">
                <a:solidFill>
                  <a:schemeClr val="tx1"/>
                </a:solidFill>
                <a:effectLst/>
                <a:latin typeface="+mn-lt"/>
                <a:ea typeface="+mn-ea"/>
                <a:cs typeface="+mn-cs"/>
              </a:rPr>
              <a:t>, meaning that changes in the DOM, such as user choices, can also be reflected back into your program data.</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Your templates can also use </a:t>
            </a:r>
            <a:r>
              <a:rPr lang="en-US" sz="936" b="0" i="1" u="none" strike="noStrike" kern="1200" dirty="0">
                <a:solidFill>
                  <a:schemeClr val="tx1"/>
                </a:solidFill>
                <a:effectLst/>
                <a:latin typeface="+mn-lt"/>
                <a:ea typeface="+mn-ea"/>
                <a:cs typeface="+mn-cs"/>
              </a:rPr>
              <a:t>pipes</a:t>
            </a:r>
            <a:r>
              <a:rPr lang="en-US" sz="936" b="0" i="0" u="none" strike="noStrike" kern="1200" dirty="0">
                <a:solidFill>
                  <a:schemeClr val="tx1"/>
                </a:solidFill>
                <a:effectLst/>
                <a:latin typeface="+mn-lt"/>
                <a:ea typeface="+mn-ea"/>
                <a:cs typeface="+mn-cs"/>
              </a:rPr>
              <a:t> to improve the user experience by transforming values for display. Use pipes to display, for example, dates and currency values in a way appropriate to the user's locale. Angular provides predefined pipes for common transformations, and you can also define your own.</a:t>
            </a:r>
          </a:p>
        </p:txBody>
      </p:sp>
      <p:sp>
        <p:nvSpPr>
          <p:cNvPr id="4" name="Slide Number Placeholder 3"/>
          <p:cNvSpPr>
            <a:spLocks noGrp="1"/>
          </p:cNvSpPr>
          <p:nvPr>
            <p:ph type="sldNum" sz="quarter" idx="10"/>
          </p:nvPr>
        </p:nvSpPr>
        <p:spPr/>
        <p:txBody>
          <a:bodyPr/>
          <a:lstStyle/>
          <a:p>
            <a:fld id="{B1E3C4C0-2431-004D-AEB6-82128F6266CB}" type="slidenum">
              <a:rPr lang="en-US" smtClean="0"/>
              <a:t>22</a:t>
            </a:fld>
            <a:endParaRPr lang="en-US"/>
          </a:p>
        </p:txBody>
      </p:sp>
    </p:spTree>
    <p:extLst>
      <p:ext uri="{BB962C8B-B14F-4D97-AF65-F5344CB8AC3E}">
        <p14:creationId xmlns:p14="http://schemas.microsoft.com/office/powerpoint/2010/main" val="2333727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23</a:t>
            </a:fld>
            <a:endParaRPr lang="en-US"/>
          </a:p>
        </p:txBody>
      </p:sp>
    </p:spTree>
    <p:extLst>
      <p:ext uri="{BB962C8B-B14F-4D97-AF65-F5344CB8AC3E}">
        <p14:creationId xmlns:p14="http://schemas.microsoft.com/office/powerpoint/2010/main" val="2572759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For data or logic that is not associated with a specific view, and that you want to share across components, you create a </a:t>
            </a:r>
            <a:r>
              <a:rPr lang="en-US" sz="936" b="0" i="1" u="none" strike="noStrike" kern="1200" dirty="0">
                <a:solidFill>
                  <a:schemeClr val="tx1"/>
                </a:solidFill>
                <a:effectLst/>
                <a:latin typeface="+mn-lt"/>
                <a:ea typeface="+mn-ea"/>
                <a:cs typeface="+mn-cs"/>
              </a:rPr>
              <a:t>service</a:t>
            </a:r>
            <a:r>
              <a:rPr lang="en-US" sz="936" b="0" i="0" u="none" strike="noStrike" kern="1200" dirty="0">
                <a:solidFill>
                  <a:schemeClr val="tx1"/>
                </a:solidFill>
                <a:effectLst/>
                <a:latin typeface="+mn-lt"/>
                <a:ea typeface="+mn-ea"/>
                <a:cs typeface="+mn-cs"/>
              </a:rPr>
              <a:t> class. </a:t>
            </a:r>
          </a:p>
          <a:p>
            <a:r>
              <a:rPr lang="en-US" sz="936" b="0" i="0" u="none" strike="noStrike" kern="1200" dirty="0">
                <a:solidFill>
                  <a:schemeClr val="tx1"/>
                </a:solidFill>
                <a:effectLst/>
                <a:latin typeface="+mn-lt"/>
                <a:ea typeface="+mn-ea"/>
                <a:cs typeface="+mn-cs"/>
              </a:rPr>
              <a:t> </a:t>
            </a:r>
          </a:p>
          <a:p>
            <a:r>
              <a:rPr lang="en-US" sz="936" b="0" i="0" u="none" strike="noStrike" kern="1200" dirty="0">
                <a:solidFill>
                  <a:schemeClr val="tx1"/>
                </a:solidFill>
                <a:effectLst/>
                <a:latin typeface="+mn-lt"/>
                <a:ea typeface="+mn-ea"/>
                <a:cs typeface="+mn-cs"/>
              </a:rPr>
              <a:t>A service class definition is immediately preceded by the @</a:t>
            </a:r>
            <a:r>
              <a:rPr lang="en-US" sz="936" b="0" i="0" u="none" strike="noStrike" kern="1200" dirty="0">
                <a:solidFill>
                  <a:schemeClr val="tx1"/>
                </a:solidFill>
                <a:effectLst/>
                <a:latin typeface="+mn-lt"/>
                <a:ea typeface="+mn-ea"/>
                <a:cs typeface="+mn-cs"/>
                <a:hlinkClick r:id="rId3"/>
              </a:rPr>
              <a:t>Injectable</a:t>
            </a:r>
            <a:r>
              <a:rPr lang="en-US" sz="936" b="0" i="0" u="none" strike="noStrike" kern="1200" dirty="0">
                <a:solidFill>
                  <a:schemeClr val="tx1"/>
                </a:solidFill>
                <a:effectLst/>
                <a:latin typeface="+mn-lt"/>
                <a:ea typeface="+mn-ea"/>
                <a:cs typeface="+mn-cs"/>
              </a:rPr>
              <a:t> decorator. T</a:t>
            </a:r>
          </a:p>
          <a:p>
            <a:r>
              <a:rPr lang="en-US" sz="936" b="0" i="0" u="none" strike="noStrike" kern="1200" dirty="0">
                <a:solidFill>
                  <a:schemeClr val="tx1"/>
                </a:solidFill>
                <a:effectLst/>
                <a:latin typeface="+mn-lt"/>
                <a:ea typeface="+mn-ea"/>
                <a:cs typeface="+mn-cs"/>
              </a:rPr>
              <a:t>he decorator provides the metadata that allows your service to be </a:t>
            </a:r>
            <a:r>
              <a:rPr lang="en-US" sz="936" b="0" i="1" u="none" strike="noStrike" kern="1200" dirty="0">
                <a:solidFill>
                  <a:schemeClr val="tx1"/>
                </a:solidFill>
                <a:effectLst/>
                <a:latin typeface="+mn-lt"/>
                <a:ea typeface="+mn-ea"/>
                <a:cs typeface="+mn-cs"/>
              </a:rPr>
              <a:t>injected</a:t>
            </a:r>
            <a:r>
              <a:rPr lang="en-US" sz="936" b="0" i="0" u="none" strike="noStrike" kern="1200" dirty="0">
                <a:solidFill>
                  <a:schemeClr val="tx1"/>
                </a:solidFill>
                <a:effectLst/>
                <a:latin typeface="+mn-lt"/>
                <a:ea typeface="+mn-ea"/>
                <a:cs typeface="+mn-cs"/>
              </a:rPr>
              <a:t> into client components as a dependency.</a:t>
            </a:r>
          </a:p>
          <a:p>
            <a:endParaRPr lang="en-US" sz="936" b="0" i="0" u="none" strike="noStrike" kern="1200" dirty="0">
              <a:solidFill>
                <a:schemeClr val="tx1"/>
              </a:solidFill>
              <a:effectLst/>
              <a:latin typeface="+mn-lt"/>
              <a:ea typeface="+mn-ea"/>
              <a:cs typeface="+mn-cs"/>
            </a:endParaRPr>
          </a:p>
          <a:p>
            <a:r>
              <a:rPr lang="en-US" sz="936" b="0" i="1" u="none" strike="noStrike" kern="1200" dirty="0">
                <a:solidFill>
                  <a:schemeClr val="tx1"/>
                </a:solidFill>
                <a:effectLst/>
                <a:latin typeface="+mn-lt"/>
                <a:ea typeface="+mn-ea"/>
                <a:cs typeface="+mn-cs"/>
              </a:rPr>
              <a:t>Dependency injection</a:t>
            </a:r>
            <a:r>
              <a:rPr lang="en-US" sz="936" b="0" i="0" u="none" strike="noStrike" kern="1200" dirty="0">
                <a:solidFill>
                  <a:schemeClr val="tx1"/>
                </a:solidFill>
                <a:effectLst/>
                <a:latin typeface="+mn-lt"/>
                <a:ea typeface="+mn-ea"/>
                <a:cs typeface="+mn-cs"/>
              </a:rPr>
              <a:t> lets you keep your component classes lean and efficient. </a:t>
            </a:r>
          </a:p>
          <a:p>
            <a:r>
              <a:rPr lang="en-US" sz="936" b="0" i="0" u="none" strike="noStrike" kern="1200" dirty="0">
                <a:solidFill>
                  <a:schemeClr val="tx1"/>
                </a:solidFill>
                <a:effectLst/>
                <a:latin typeface="+mn-lt"/>
                <a:ea typeface="+mn-ea"/>
                <a:cs typeface="+mn-cs"/>
              </a:rPr>
              <a:t>They don't fetch data from the server, validate user input, or log directly to the console; they delegate such tasks to services.</a:t>
            </a:r>
          </a:p>
        </p:txBody>
      </p:sp>
      <p:sp>
        <p:nvSpPr>
          <p:cNvPr id="4" name="Slide Number Placeholder 3"/>
          <p:cNvSpPr>
            <a:spLocks noGrp="1"/>
          </p:cNvSpPr>
          <p:nvPr>
            <p:ph type="sldNum" sz="quarter" idx="10"/>
          </p:nvPr>
        </p:nvSpPr>
        <p:spPr/>
        <p:txBody>
          <a:bodyPr/>
          <a:lstStyle/>
          <a:p>
            <a:fld id="{B1E3C4C0-2431-004D-AEB6-82128F6266CB}" type="slidenum">
              <a:rPr lang="en-US" smtClean="0"/>
              <a:t>24</a:t>
            </a:fld>
            <a:endParaRPr lang="en-US"/>
          </a:p>
        </p:txBody>
      </p:sp>
    </p:spTree>
    <p:extLst>
      <p:ext uri="{BB962C8B-B14F-4D97-AF65-F5344CB8AC3E}">
        <p14:creationId xmlns:p14="http://schemas.microsoft.com/office/powerpoint/2010/main" val="3634605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a:t>
            </a:fld>
            <a:endParaRPr lang="en-US"/>
          </a:p>
        </p:txBody>
      </p:sp>
    </p:spTree>
    <p:extLst>
      <p:ext uri="{BB962C8B-B14F-4D97-AF65-F5344CB8AC3E}">
        <p14:creationId xmlns:p14="http://schemas.microsoft.com/office/powerpoint/2010/main" val="4251783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Angular templates are </a:t>
            </a:r>
            <a:r>
              <a:rPr lang="en-US" sz="936" b="0" i="1" u="none" strike="noStrike" kern="1200" dirty="0">
                <a:solidFill>
                  <a:schemeClr val="tx1"/>
                </a:solidFill>
                <a:effectLst/>
                <a:latin typeface="+mn-lt"/>
                <a:ea typeface="+mn-ea"/>
                <a:cs typeface="+mn-cs"/>
              </a:rPr>
              <a:t>dynamic</a:t>
            </a:r>
            <a:r>
              <a:rPr lang="en-US" sz="936" b="0" i="0" u="none" strike="noStrike" kern="1200" dirty="0">
                <a:solidFill>
                  <a:schemeClr val="tx1"/>
                </a:solidFill>
                <a:effectLst/>
                <a:latin typeface="+mn-lt"/>
                <a:ea typeface="+mn-ea"/>
                <a:cs typeface="+mn-cs"/>
              </a:rPr>
              <a:t>. When Angular renders them, it transforms the DOM according to the instructions given by </a:t>
            </a:r>
            <a:r>
              <a:rPr lang="en-US" sz="936" b="0" i="1" u="none" strike="noStrike" kern="1200" dirty="0">
                <a:solidFill>
                  <a:schemeClr val="tx1"/>
                </a:solidFill>
                <a:effectLst/>
                <a:latin typeface="+mn-lt"/>
                <a:ea typeface="+mn-ea"/>
                <a:cs typeface="+mn-cs"/>
              </a:rPr>
              <a:t>directives</a:t>
            </a:r>
            <a:r>
              <a:rPr lang="en-US" sz="936" b="0" i="0" u="none" strike="noStrike" kern="1200" dirty="0">
                <a:solidFill>
                  <a:schemeClr val="tx1"/>
                </a:solidFill>
                <a:effectLst/>
                <a:latin typeface="+mn-lt"/>
                <a:ea typeface="+mn-ea"/>
                <a:cs typeface="+mn-cs"/>
              </a:rPr>
              <a:t>. </a:t>
            </a:r>
          </a:p>
          <a:p>
            <a:r>
              <a:rPr lang="en-US" sz="936" b="0" i="0" u="none" strike="noStrike" kern="1200" dirty="0">
                <a:solidFill>
                  <a:schemeClr val="tx1"/>
                </a:solidFill>
                <a:effectLst/>
                <a:latin typeface="+mn-lt"/>
                <a:ea typeface="+mn-ea"/>
                <a:cs typeface="+mn-cs"/>
              </a:rPr>
              <a:t>A directive is a class with a @</a:t>
            </a:r>
            <a:r>
              <a:rPr lang="en-US" sz="936" b="0" i="0" u="none" strike="noStrike" kern="1200" dirty="0">
                <a:solidFill>
                  <a:schemeClr val="tx1"/>
                </a:solidFill>
                <a:effectLst/>
                <a:latin typeface="+mn-lt"/>
                <a:ea typeface="+mn-ea"/>
                <a:cs typeface="+mn-cs"/>
                <a:hlinkClick r:id="rId3"/>
              </a:rPr>
              <a:t>Directive</a:t>
            </a:r>
            <a:r>
              <a:rPr lang="en-US" sz="936" b="0" i="0" u="none" strike="noStrike" kern="1200" dirty="0">
                <a:solidFill>
                  <a:schemeClr val="tx1"/>
                </a:solidFill>
                <a:effectLst/>
                <a:latin typeface="+mn-lt"/>
                <a:ea typeface="+mn-ea"/>
                <a:cs typeface="+mn-cs"/>
              </a:rPr>
              <a:t> decorator.</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 component is technically a directive - but components are so distinctive and central to Angular applications that Angular defines the @</a:t>
            </a:r>
            <a:r>
              <a:rPr lang="en-US" sz="936" b="0" i="0" u="none" strike="noStrike" kern="1200" dirty="0">
                <a:solidFill>
                  <a:schemeClr val="tx1"/>
                </a:solidFill>
                <a:effectLst/>
                <a:latin typeface="+mn-lt"/>
                <a:ea typeface="+mn-ea"/>
                <a:cs typeface="+mn-cs"/>
                <a:hlinkClick r:id="rId4"/>
              </a:rPr>
              <a:t>Component</a:t>
            </a:r>
            <a:r>
              <a:rPr lang="en-US" sz="936" b="0" i="0" u="none" strike="noStrike" kern="1200" dirty="0">
                <a:solidFill>
                  <a:schemeClr val="tx1"/>
                </a:solidFill>
                <a:effectLst/>
                <a:latin typeface="+mn-lt"/>
                <a:ea typeface="+mn-ea"/>
                <a:cs typeface="+mn-cs"/>
              </a:rPr>
              <a:t> decorator, which extends the @</a:t>
            </a:r>
            <a:r>
              <a:rPr lang="en-US" sz="936" b="0" i="0" u="none" strike="noStrike" kern="1200" dirty="0">
                <a:solidFill>
                  <a:schemeClr val="tx1"/>
                </a:solidFill>
                <a:effectLst/>
                <a:latin typeface="+mn-lt"/>
                <a:ea typeface="+mn-ea"/>
                <a:cs typeface="+mn-cs"/>
                <a:hlinkClick r:id="rId3"/>
              </a:rPr>
              <a:t>Directive</a:t>
            </a:r>
            <a:r>
              <a:rPr lang="en-US" sz="936" b="0" i="0" u="none" strike="noStrike" kern="1200" dirty="0">
                <a:solidFill>
                  <a:schemeClr val="tx1"/>
                </a:solidFill>
                <a:effectLst/>
                <a:latin typeface="+mn-lt"/>
                <a:ea typeface="+mn-ea"/>
                <a:cs typeface="+mn-cs"/>
              </a:rPr>
              <a:t> decorator with template-oriented features.</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There are two kinds of directives:  </a:t>
            </a:r>
          </a:p>
          <a:p>
            <a:r>
              <a:rPr lang="en-US" sz="936" b="0" i="1" u="none" strike="noStrike" kern="1200" dirty="0">
                <a:solidFill>
                  <a:schemeClr val="tx1"/>
                </a:solidFill>
                <a:effectLst/>
                <a:latin typeface="+mn-lt"/>
                <a:ea typeface="+mn-ea"/>
                <a:cs typeface="+mn-cs"/>
              </a:rPr>
              <a:t>- structural</a:t>
            </a:r>
            <a:r>
              <a:rPr lang="en-US" sz="936" b="0" i="0" u="none" strike="noStrike" kern="1200" dirty="0">
                <a:solidFill>
                  <a:schemeClr val="tx1"/>
                </a:solidFill>
                <a:effectLst/>
                <a:latin typeface="+mn-lt"/>
                <a:ea typeface="+mn-ea"/>
                <a:cs typeface="+mn-cs"/>
              </a:rPr>
              <a:t> directives  - change DOM</a:t>
            </a:r>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1" u="none" strike="noStrike" kern="1200" dirty="0">
                <a:solidFill>
                  <a:schemeClr val="tx1"/>
                </a:solidFill>
                <a:effectLst/>
                <a:latin typeface="+mn-lt"/>
                <a:ea typeface="+mn-ea"/>
                <a:cs typeface="+mn-cs"/>
              </a:rPr>
              <a:t>- attribute</a:t>
            </a:r>
            <a:r>
              <a:rPr lang="en-US" sz="936" b="0" i="0" u="none" strike="noStrike" kern="1200" dirty="0">
                <a:solidFill>
                  <a:schemeClr val="tx1"/>
                </a:solidFill>
                <a:effectLst/>
                <a:latin typeface="+mn-lt"/>
                <a:ea typeface="+mn-ea"/>
                <a:cs typeface="+mn-cs"/>
              </a:rPr>
              <a:t> directives - </a:t>
            </a:r>
            <a:r>
              <a:rPr lang="en-US" sz="936" kern="1200" dirty="0">
                <a:solidFill>
                  <a:schemeClr val="tx1"/>
                </a:solidFill>
                <a:effectLst/>
                <a:latin typeface="+mn-lt"/>
                <a:ea typeface="+mn-ea"/>
                <a:cs typeface="+mn-cs"/>
              </a:rPr>
              <a:t>only change the element they where it's placed on</a:t>
            </a:r>
          </a:p>
          <a:p>
            <a:endParaRPr lang="en-US" sz="936" b="0" i="0"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25</a:t>
            </a:fld>
            <a:endParaRPr lang="en-US"/>
          </a:p>
        </p:txBody>
      </p:sp>
    </p:spTree>
    <p:extLst>
      <p:ext uri="{BB962C8B-B14F-4D97-AF65-F5344CB8AC3E}">
        <p14:creationId xmlns:p14="http://schemas.microsoft.com/office/powerpoint/2010/main" val="2467590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Pipes let you declare display-value transformations in your template HTML. </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 class with the </a:t>
            </a:r>
            <a:r>
              <a:rPr lang="en-US" dirty="0"/>
              <a:t>@</a:t>
            </a:r>
            <a:r>
              <a:rPr lang="en-US" b="0" u="none" strike="noStrike" dirty="0">
                <a:effectLst/>
                <a:hlinkClick r:id="rId3"/>
              </a:rPr>
              <a:t>Pipe</a:t>
            </a:r>
            <a:r>
              <a:rPr lang="en-US" sz="936" b="0" i="0" u="none" strike="noStrike" kern="1200" dirty="0">
                <a:solidFill>
                  <a:schemeClr val="tx1"/>
                </a:solidFill>
                <a:effectLst/>
                <a:latin typeface="+mn-lt"/>
                <a:ea typeface="+mn-ea"/>
                <a:cs typeface="+mn-cs"/>
              </a:rPr>
              <a:t> decorator defines a function that transforms input values to output values for display in a view.</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Angular defines various pipes, such as the </a:t>
            </a:r>
            <a:r>
              <a:rPr lang="en-US" sz="936" b="0" i="0" u="none" strike="noStrike" kern="1200" dirty="0">
                <a:solidFill>
                  <a:schemeClr val="tx1"/>
                </a:solidFill>
                <a:effectLst/>
                <a:latin typeface="+mn-lt"/>
                <a:ea typeface="+mn-ea"/>
                <a:cs typeface="+mn-cs"/>
                <a:hlinkClick r:id="rId4"/>
              </a:rPr>
              <a:t>date</a:t>
            </a:r>
            <a:r>
              <a:rPr lang="en-US" sz="936" b="0" i="0" u="none" strike="noStrike" kern="1200" dirty="0">
                <a:solidFill>
                  <a:schemeClr val="tx1"/>
                </a:solidFill>
                <a:effectLst/>
                <a:latin typeface="+mn-lt"/>
                <a:ea typeface="+mn-ea"/>
                <a:cs typeface="+mn-cs"/>
              </a:rPr>
              <a:t> pipe and </a:t>
            </a:r>
            <a:r>
              <a:rPr lang="en-US" sz="936" b="0" i="0" u="none" strike="noStrike" kern="1200" dirty="0">
                <a:solidFill>
                  <a:schemeClr val="tx1"/>
                </a:solidFill>
                <a:effectLst/>
                <a:latin typeface="+mn-lt"/>
                <a:ea typeface="+mn-ea"/>
                <a:cs typeface="+mn-cs"/>
                <a:hlinkClick r:id="rId5"/>
              </a:rPr>
              <a:t>currency</a:t>
            </a:r>
            <a:r>
              <a:rPr lang="en-US" sz="936" b="0" i="0" u="none" strike="noStrike" kern="1200" dirty="0">
                <a:solidFill>
                  <a:schemeClr val="tx1"/>
                </a:solidFill>
                <a:effectLst/>
                <a:latin typeface="+mn-lt"/>
                <a:ea typeface="+mn-ea"/>
                <a:cs typeface="+mn-cs"/>
              </a:rPr>
              <a:t> pipe; for a complete list, see the </a:t>
            </a:r>
            <a:r>
              <a:rPr lang="en-US" sz="936" b="0" i="0" u="none" strike="noStrike" kern="1200" dirty="0">
                <a:solidFill>
                  <a:schemeClr val="tx1"/>
                </a:solidFill>
                <a:effectLst/>
                <a:latin typeface="+mn-lt"/>
                <a:ea typeface="+mn-ea"/>
                <a:cs typeface="+mn-cs"/>
                <a:hlinkClick r:id="rId6"/>
              </a:rPr>
              <a:t>Pipes API list</a:t>
            </a:r>
            <a:r>
              <a:rPr lang="en-US" sz="936" b="0" i="0" u="none" strike="noStrike" kern="1200" dirty="0">
                <a:solidFill>
                  <a:schemeClr val="tx1"/>
                </a:solidFill>
                <a:effectLst/>
                <a:latin typeface="+mn-lt"/>
                <a:ea typeface="+mn-ea"/>
                <a:cs typeface="+mn-cs"/>
              </a:rPr>
              <a:t>. You can also define new pipes.</a:t>
            </a:r>
          </a:p>
        </p:txBody>
      </p:sp>
      <p:sp>
        <p:nvSpPr>
          <p:cNvPr id="4" name="Slide Number Placeholder 3"/>
          <p:cNvSpPr>
            <a:spLocks noGrp="1"/>
          </p:cNvSpPr>
          <p:nvPr>
            <p:ph type="sldNum" sz="quarter" idx="10"/>
          </p:nvPr>
        </p:nvSpPr>
        <p:spPr/>
        <p:txBody>
          <a:bodyPr/>
          <a:lstStyle/>
          <a:p>
            <a:fld id="{B1E3C4C0-2431-004D-AEB6-82128F6266CB}" type="slidenum">
              <a:rPr lang="en-US" smtClean="0"/>
              <a:t>26</a:t>
            </a:fld>
            <a:endParaRPr lang="en-US"/>
          </a:p>
        </p:txBody>
      </p:sp>
    </p:spTree>
    <p:extLst>
      <p:ext uri="{BB962C8B-B14F-4D97-AF65-F5344CB8AC3E}">
        <p14:creationId xmlns:p14="http://schemas.microsoft.com/office/powerpoint/2010/main" val="1235498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27</a:t>
            </a:fld>
            <a:endParaRPr lang="en-US"/>
          </a:p>
        </p:txBody>
      </p:sp>
    </p:spTree>
    <p:extLst>
      <p:ext uri="{BB962C8B-B14F-4D97-AF65-F5344CB8AC3E}">
        <p14:creationId xmlns:p14="http://schemas.microsoft.com/office/powerpoint/2010/main" val="3959359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Most front-end applications communicate with backend services over the HTTP protocol. </a:t>
            </a:r>
          </a:p>
          <a:p>
            <a:r>
              <a:rPr lang="en-US" sz="936" b="0" i="0" u="none" strike="noStrike" kern="1200" dirty="0">
                <a:solidFill>
                  <a:schemeClr val="tx1"/>
                </a:solidFill>
                <a:effectLst/>
                <a:latin typeface="+mn-lt"/>
                <a:ea typeface="+mn-ea"/>
                <a:cs typeface="+mn-cs"/>
              </a:rPr>
              <a:t>Modern browsers support two different APIs for making HTTP requests: the </a:t>
            </a:r>
            <a:r>
              <a:rPr lang="en-US" sz="936" b="0" i="0" u="none" strike="noStrike" kern="1200" dirty="0" err="1">
                <a:solidFill>
                  <a:schemeClr val="tx1"/>
                </a:solidFill>
                <a:effectLst/>
                <a:latin typeface="+mn-lt"/>
                <a:ea typeface="+mn-ea"/>
                <a:cs typeface="+mn-cs"/>
              </a:rPr>
              <a:t>XMLHttpRequest</a:t>
            </a:r>
            <a:r>
              <a:rPr lang="en-US" sz="936" b="0" i="0" u="none" strike="noStrike" kern="1200" dirty="0">
                <a:solidFill>
                  <a:schemeClr val="tx1"/>
                </a:solidFill>
                <a:effectLst/>
                <a:latin typeface="+mn-lt"/>
                <a:ea typeface="+mn-ea"/>
                <a:cs typeface="+mn-cs"/>
              </a:rPr>
              <a:t> interface and the fetch() API.</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The </a:t>
            </a:r>
            <a:r>
              <a:rPr lang="en-US" sz="936" b="0" i="0" u="none" strike="noStrike" kern="1200" dirty="0">
                <a:solidFill>
                  <a:schemeClr val="tx1"/>
                </a:solidFill>
                <a:effectLst/>
                <a:latin typeface="+mn-lt"/>
                <a:ea typeface="+mn-ea"/>
                <a:cs typeface="+mn-cs"/>
                <a:hlinkClick r:id="rId3"/>
              </a:rPr>
              <a:t>HttpClient</a:t>
            </a:r>
            <a:r>
              <a:rPr lang="en-US" sz="936" b="0" i="0" u="none" strike="noStrike" kern="1200" dirty="0">
                <a:solidFill>
                  <a:schemeClr val="tx1"/>
                </a:solidFill>
                <a:effectLst/>
                <a:latin typeface="+mn-lt"/>
                <a:ea typeface="+mn-ea"/>
                <a:cs typeface="+mn-cs"/>
              </a:rPr>
              <a:t> in @angular/common/http offers a simplified client HTTP API for Angular applications that rests on the </a:t>
            </a:r>
            <a:r>
              <a:rPr lang="en-US" sz="936" b="0" i="0" u="none" strike="noStrike" kern="1200" dirty="0" err="1">
                <a:solidFill>
                  <a:schemeClr val="tx1"/>
                </a:solidFill>
                <a:effectLst/>
                <a:latin typeface="+mn-lt"/>
                <a:ea typeface="+mn-ea"/>
                <a:cs typeface="+mn-cs"/>
              </a:rPr>
              <a:t>XMLHttpRequest</a:t>
            </a:r>
            <a:r>
              <a:rPr lang="en-US" sz="936" b="0" i="0" u="none" strike="noStrike" kern="1200" dirty="0">
                <a:solidFill>
                  <a:schemeClr val="tx1"/>
                </a:solidFill>
                <a:effectLst/>
                <a:latin typeface="+mn-lt"/>
                <a:ea typeface="+mn-ea"/>
                <a:cs typeface="+mn-cs"/>
              </a:rPr>
              <a:t> interface exposed by browsers. </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Additional benefits of </a:t>
            </a:r>
            <a:r>
              <a:rPr lang="en-US" sz="936" b="0" i="0" u="none" strike="noStrike" kern="1200" dirty="0">
                <a:solidFill>
                  <a:schemeClr val="tx1"/>
                </a:solidFill>
                <a:effectLst/>
                <a:latin typeface="+mn-lt"/>
                <a:ea typeface="+mn-ea"/>
                <a:cs typeface="+mn-cs"/>
                <a:hlinkClick r:id="rId3"/>
              </a:rPr>
              <a:t>HttpClient</a:t>
            </a:r>
            <a:r>
              <a:rPr lang="en-US" sz="936" b="0" i="0" u="none" strike="noStrike" kern="1200" dirty="0">
                <a:solidFill>
                  <a:schemeClr val="tx1"/>
                </a:solidFill>
                <a:effectLst/>
                <a:latin typeface="+mn-lt"/>
                <a:ea typeface="+mn-ea"/>
                <a:cs typeface="+mn-cs"/>
              </a:rPr>
              <a:t> include testability features, typed request and response objects, request and response interception, </a:t>
            </a:r>
            <a:r>
              <a:rPr lang="en-US" sz="936" b="0" i="0" u="none" strike="noStrike" kern="1200" dirty="0" err="1">
                <a:solidFill>
                  <a:schemeClr val="tx1"/>
                </a:solidFill>
                <a:effectLst/>
                <a:latin typeface="+mn-lt"/>
                <a:ea typeface="+mn-ea"/>
                <a:cs typeface="+mn-cs"/>
              </a:rPr>
              <a:t>Observableapis</a:t>
            </a:r>
            <a:r>
              <a:rPr lang="en-US" sz="936" b="0" i="0" u="none" strike="noStrike" kern="1200" dirty="0">
                <a:solidFill>
                  <a:schemeClr val="tx1"/>
                </a:solidFill>
                <a:effectLst/>
                <a:latin typeface="+mn-lt"/>
                <a:ea typeface="+mn-ea"/>
                <a:cs typeface="+mn-cs"/>
              </a:rPr>
              <a:t>, and streamlined error handling</a:t>
            </a:r>
          </a:p>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28</a:t>
            </a:fld>
            <a:endParaRPr lang="en-US"/>
          </a:p>
        </p:txBody>
      </p:sp>
    </p:spTree>
    <p:extLst>
      <p:ext uri="{BB962C8B-B14F-4D97-AF65-F5344CB8AC3E}">
        <p14:creationId xmlns:p14="http://schemas.microsoft.com/office/powerpoint/2010/main" val="822803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29</a:t>
            </a:fld>
            <a:endParaRPr lang="en-US"/>
          </a:p>
        </p:txBody>
      </p:sp>
    </p:spTree>
    <p:extLst>
      <p:ext uri="{BB962C8B-B14F-4D97-AF65-F5344CB8AC3E}">
        <p14:creationId xmlns:p14="http://schemas.microsoft.com/office/powerpoint/2010/main" val="3492241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Angular CLI makes it easy to create an application that already works, right out of the box. </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It already follows the best practices defined by the Angular team</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30</a:t>
            </a:fld>
            <a:endParaRPr lang="en-US"/>
          </a:p>
        </p:txBody>
      </p:sp>
    </p:spTree>
    <p:extLst>
      <p:ext uri="{BB962C8B-B14F-4D97-AF65-F5344CB8AC3E}">
        <p14:creationId xmlns:p14="http://schemas.microsoft.com/office/powerpoint/2010/main" val="330142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 new – creates a new angular app</a:t>
            </a:r>
          </a:p>
          <a:p>
            <a:r>
              <a:rPr lang="en-US" dirty="0"/>
              <a:t>	-</a:t>
            </a:r>
          </a:p>
          <a:p>
            <a:r>
              <a:rPr lang="en-US" dirty="0"/>
              <a:t>ng serve - </a:t>
            </a:r>
            <a:r>
              <a:rPr lang="en-US" sz="936" b="0" i="0" u="none" strike="noStrike" kern="1200" dirty="0">
                <a:solidFill>
                  <a:schemeClr val="tx1"/>
                </a:solidFill>
                <a:effectLst/>
                <a:latin typeface="+mn-lt"/>
                <a:ea typeface="+mn-ea"/>
                <a:cs typeface="+mn-cs"/>
              </a:rPr>
              <a:t> starts server </a:t>
            </a:r>
            <a:r>
              <a:rPr lang="en-US" sz="936" b="0" i="0" u="none" strike="noStrike" kern="1200" dirty="0">
                <a:solidFill>
                  <a:schemeClr val="tx1"/>
                </a:solidFill>
                <a:effectLst/>
                <a:latin typeface="+mn-lt"/>
                <a:ea typeface="+mn-ea"/>
                <a:cs typeface="+mn-cs"/>
                <a:hlinkClick r:id="rId3"/>
              </a:rPr>
              <a:t>http://localhost:4200/</a:t>
            </a:r>
            <a:r>
              <a:rPr lang="en-US" sz="936" b="0" i="0" u="none" strike="noStrike" kern="1200" dirty="0">
                <a:solidFill>
                  <a:schemeClr val="tx1"/>
                </a:solidFill>
                <a:effectLst/>
                <a:latin typeface="+mn-lt"/>
                <a:ea typeface="+mn-ea"/>
                <a:cs typeface="+mn-cs"/>
              </a:rPr>
              <a:t> The app will automatically reload if you change any of the source files.</a:t>
            </a:r>
          </a:p>
          <a:p>
            <a:endParaRPr lang="en-US" sz="936"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31</a:t>
            </a:fld>
            <a:endParaRPr lang="en-US"/>
          </a:p>
        </p:txBody>
      </p:sp>
    </p:spTree>
    <p:extLst>
      <p:ext uri="{BB962C8B-B14F-4D97-AF65-F5344CB8AC3E}">
        <p14:creationId xmlns:p14="http://schemas.microsoft.com/office/powerpoint/2010/main" val="1108083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a:p>
            <a:pPr marL="171450" indent="-171450">
              <a:buFont typeface="Arial" panose="020B0604020202020204" pitchFamily="34" charset="0"/>
              <a:buChar char="•"/>
            </a:pPr>
            <a:r>
              <a:rPr lang="en-US" dirty="0"/>
              <a:t>explore project structure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bootstrap:</a:t>
            </a:r>
          </a:p>
          <a:p>
            <a:endParaRPr lang="en-US" dirty="0"/>
          </a:p>
          <a:p>
            <a:r>
              <a:rPr lang="en-US" dirty="0"/>
              <a:t>	</a:t>
            </a:r>
            <a:r>
              <a:rPr lang="en-US" dirty="0" err="1"/>
              <a:t>index.html</a:t>
            </a:r>
            <a:r>
              <a:rPr lang="en-US" dirty="0"/>
              <a:t>  -&gt;  </a:t>
            </a:r>
            <a:r>
              <a:rPr lang="en-US" dirty="0" err="1"/>
              <a:t>main.js</a:t>
            </a:r>
            <a:r>
              <a:rPr lang="en-US" dirty="0"/>
              <a:t>  (compiled version of </a:t>
            </a:r>
            <a:r>
              <a:rPr lang="en-US" dirty="0" err="1"/>
              <a:t>main.ts</a:t>
            </a:r>
            <a:r>
              <a:rPr lang="en-US" dirty="0"/>
              <a:t>)</a:t>
            </a:r>
          </a:p>
          <a:p>
            <a:r>
              <a:rPr lang="en-US" dirty="0"/>
              <a:t>        </a:t>
            </a:r>
          </a:p>
          <a:p>
            <a:r>
              <a:rPr lang="en-US" dirty="0"/>
              <a:t>	      -&gt; Bootstrap module </a:t>
            </a:r>
            <a:r>
              <a:rPr lang="en-US" b="1" i="1" dirty="0" err="1"/>
              <a:t>AppModule</a:t>
            </a:r>
            <a:endParaRPr lang="en-US" b="1" i="1" dirty="0"/>
          </a:p>
          <a:p>
            <a:endParaRPr lang="en-US" b="1" i="1" dirty="0"/>
          </a:p>
          <a:p>
            <a:r>
              <a:rPr lang="en-US" b="1" i="1" dirty="0"/>
              <a:t>		</a:t>
            </a:r>
            <a:r>
              <a:rPr lang="en-US" b="0" i="0" dirty="0"/>
              <a:t>-&gt; </a:t>
            </a:r>
            <a:r>
              <a:rPr lang="en-US" b="0" i="0" dirty="0" err="1"/>
              <a:t>NgModule</a:t>
            </a:r>
            <a:r>
              <a:rPr lang="en-US" b="0" i="0" dirty="0"/>
              <a:t> - </a:t>
            </a:r>
            <a:r>
              <a:rPr lang="en-US" sz="936" b="1" kern="1200" dirty="0">
                <a:solidFill>
                  <a:schemeClr val="tx1"/>
                </a:solidFill>
                <a:effectLst/>
                <a:latin typeface="+mn-lt"/>
                <a:ea typeface="+mn-ea"/>
                <a:cs typeface="+mn-cs"/>
              </a:rPr>
              <a:t>bootstrap</a:t>
            </a:r>
            <a:r>
              <a:rPr lang="en-US" dirty="0"/>
              <a:t>: [</a:t>
            </a:r>
            <a:r>
              <a:rPr lang="en-US" dirty="0" err="1"/>
              <a:t>AppComponent</a:t>
            </a:r>
            <a:r>
              <a:rPr lang="en-US" dirty="0"/>
              <a:t>]</a:t>
            </a:r>
          </a:p>
          <a:p>
            <a:endParaRPr lang="en-US" b="0" i="0" dirty="0"/>
          </a:p>
          <a:p>
            <a:r>
              <a:rPr lang="en-US" b="0" i="0" dirty="0"/>
              <a:t>In </a:t>
            </a:r>
            <a:r>
              <a:rPr lang="en-US" b="0" i="0" dirty="0" err="1"/>
              <a:t>index.html</a:t>
            </a:r>
            <a:r>
              <a:rPr lang="en-US" b="0" i="0" dirty="0"/>
              <a:t> component </a:t>
            </a:r>
            <a:r>
              <a:rPr lang="en-US" dirty="0">
                <a:effectLst/>
              </a:rPr>
              <a:t>&lt;</a:t>
            </a:r>
            <a:r>
              <a:rPr lang="en-US" sz="936" b="1" kern="1200" dirty="0">
                <a:solidFill>
                  <a:schemeClr val="tx1"/>
                </a:solidFill>
                <a:effectLst/>
                <a:latin typeface="+mn-lt"/>
                <a:ea typeface="+mn-ea"/>
                <a:cs typeface="+mn-cs"/>
              </a:rPr>
              <a:t>app-root</a:t>
            </a:r>
            <a:r>
              <a:rPr lang="en-US" dirty="0">
                <a:effectLst/>
              </a:rPr>
              <a:t>&gt; is loaded. -&gt; </a:t>
            </a:r>
            <a:r>
              <a:rPr lang="en-US" dirty="0" err="1">
                <a:effectLst/>
              </a:rPr>
              <a:t>app.component.ts</a:t>
            </a:r>
            <a:r>
              <a:rPr lang="en-US" dirty="0">
                <a:effectLst/>
              </a:rPr>
              <a:t>  +  </a:t>
            </a:r>
            <a:r>
              <a:rPr lang="en-US" dirty="0" err="1">
                <a:effectLst/>
              </a:rPr>
              <a:t>app.component.html</a:t>
            </a:r>
            <a:endParaRPr lang="en-US" b="0" i="0" dirty="0"/>
          </a:p>
          <a:p>
            <a:endParaRPr lang="en-US" b="1" i="1" dirty="0"/>
          </a:p>
          <a:p>
            <a:endParaRPr lang="en-US" b="1" i="1"/>
          </a:p>
          <a:p>
            <a:endParaRPr lang="en-US" b="1" i="1" dirty="0"/>
          </a:p>
        </p:txBody>
      </p:sp>
      <p:sp>
        <p:nvSpPr>
          <p:cNvPr id="4" name="Slide Number Placeholder 3"/>
          <p:cNvSpPr>
            <a:spLocks noGrp="1"/>
          </p:cNvSpPr>
          <p:nvPr>
            <p:ph type="sldNum" sz="quarter" idx="10"/>
          </p:nvPr>
        </p:nvSpPr>
        <p:spPr/>
        <p:txBody>
          <a:bodyPr/>
          <a:lstStyle/>
          <a:p>
            <a:fld id="{B1E3C4C0-2431-004D-AEB6-82128F6266CB}" type="slidenum">
              <a:rPr lang="en-US" smtClean="0"/>
              <a:t>32</a:t>
            </a:fld>
            <a:endParaRPr lang="en-US"/>
          </a:p>
        </p:txBody>
      </p:sp>
    </p:spTree>
    <p:extLst>
      <p:ext uri="{BB962C8B-B14F-4D97-AF65-F5344CB8AC3E}">
        <p14:creationId xmlns:p14="http://schemas.microsoft.com/office/powerpoint/2010/main" val="3471143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ng generate – module, component, service, directive, pipe, </a:t>
            </a:r>
            <a:r>
              <a:rPr lang="en-US" sz="936" b="0" i="0" u="none" strike="noStrike" kern="1200" dirty="0" err="1">
                <a:solidFill>
                  <a:schemeClr val="tx1"/>
                </a:solidFill>
                <a:effectLst/>
                <a:latin typeface="+mn-lt"/>
                <a:ea typeface="+mn-ea"/>
                <a:cs typeface="+mn-cs"/>
              </a:rPr>
              <a:t>etc</a:t>
            </a:r>
            <a:endParaRPr lang="en-US" sz="936" b="0" i="0"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ng test – run unit tests with Karma</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ng e2e – runs end 2 end tests with Protractor. </a:t>
            </a:r>
          </a:p>
          <a:p>
            <a:endParaRPr lang="en-US" sz="936" b="0" i="0" u="none" strike="noStrike" kern="1200" dirty="0">
              <a:solidFill>
                <a:schemeClr val="tx1"/>
              </a:solidFill>
              <a:effectLst/>
              <a:latin typeface="+mn-lt"/>
              <a:ea typeface="+mn-ea"/>
              <a:cs typeface="+mn-cs"/>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sz="1000" dirty="0">
                <a:solidFill>
                  <a:srgbClr val="0D47A1"/>
                </a:solidFill>
                <a:latin typeface="Roboto" panose="02000000000000000000" pitchFamily="2" charset="0"/>
                <a:ea typeface="Roboto" panose="02000000000000000000" pitchFamily="2" charset="0"/>
              </a:rPr>
              <a:t>See for all options -&gt; https://</a:t>
            </a:r>
            <a:r>
              <a:rPr lang="en-US" sz="1000" dirty="0" err="1">
                <a:solidFill>
                  <a:srgbClr val="0D47A1"/>
                </a:solidFill>
                <a:latin typeface="Roboto" panose="02000000000000000000" pitchFamily="2" charset="0"/>
                <a:ea typeface="Roboto" panose="02000000000000000000" pitchFamily="2" charset="0"/>
              </a:rPr>
              <a:t>cli.angular.io</a:t>
            </a:r>
            <a:endParaRPr lang="en-US" sz="1000" dirty="0">
              <a:solidFill>
                <a:srgbClr val="0D47A1"/>
              </a:solidFill>
              <a:latin typeface="Roboto" panose="02000000000000000000" pitchFamily="2" charset="0"/>
              <a:ea typeface="Roboto" panose="02000000000000000000" pitchFamily="2" charset="0"/>
            </a:endParaRPr>
          </a:p>
          <a:p>
            <a:endParaRPr lang="en-US" sz="936" b="0" i="0" u="none" strike="noStrike" kern="1200" dirty="0">
              <a:solidFill>
                <a:schemeClr val="tx1"/>
              </a:solidFill>
              <a:effectLst/>
              <a:latin typeface="+mn-lt"/>
              <a:ea typeface="+mn-ea"/>
              <a:cs typeface="+mn-cs"/>
            </a:endParaRPr>
          </a:p>
          <a:p>
            <a:endParaRPr lang="en-US" sz="936"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33</a:t>
            </a:fld>
            <a:endParaRPr lang="en-US"/>
          </a:p>
        </p:txBody>
      </p:sp>
    </p:spTree>
    <p:extLst>
      <p:ext uri="{BB962C8B-B14F-4D97-AF65-F5344CB8AC3E}">
        <p14:creationId xmlns:p14="http://schemas.microsoft.com/office/powerpoint/2010/main" val="507217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An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is defined as a class decorated with @</a:t>
            </a:r>
            <a:r>
              <a:rPr lang="en-US" sz="936" b="0" i="0" u="none" strike="noStrike" kern="1200" dirty="0">
                <a:solidFill>
                  <a:schemeClr val="tx1"/>
                </a:solidFill>
                <a:effectLst/>
                <a:latin typeface="+mn-lt"/>
                <a:ea typeface="+mn-ea"/>
                <a:cs typeface="+mn-cs"/>
                <a:hlinkClick r:id="rId3"/>
              </a:rPr>
              <a:t>NgModule</a:t>
            </a:r>
            <a:r>
              <a:rPr lang="en-US" sz="936" b="0" i="0" u="none" strike="noStrike" kern="1200" dirty="0">
                <a:solidFill>
                  <a:schemeClr val="tx1"/>
                </a:solidFill>
                <a:effectLst/>
                <a:latin typeface="+mn-lt"/>
                <a:ea typeface="+mn-ea"/>
                <a:cs typeface="+mn-cs"/>
              </a:rPr>
              <a:t>. The most important properties are:</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hlinkClick r:id="rId4"/>
              </a:rPr>
              <a:t>declarations</a:t>
            </a:r>
            <a:r>
              <a:rPr lang="en-US" sz="936" b="0" i="0" u="none" strike="noStrike" kern="1200" dirty="0">
                <a:solidFill>
                  <a:schemeClr val="tx1"/>
                </a:solidFill>
                <a:effectLst/>
                <a:latin typeface="+mn-lt"/>
                <a:ea typeface="+mn-ea"/>
                <a:cs typeface="+mn-cs"/>
              </a:rPr>
              <a:t> — The </a:t>
            </a:r>
            <a:r>
              <a:rPr lang="en-US" sz="936" b="0" i="0" u="none" strike="noStrike" kern="1200" dirty="0">
                <a:solidFill>
                  <a:schemeClr val="tx1"/>
                </a:solidFill>
                <a:effectLst/>
                <a:latin typeface="+mn-lt"/>
                <a:ea typeface="+mn-ea"/>
                <a:cs typeface="+mn-cs"/>
                <a:hlinkClick r:id="rId5"/>
              </a:rPr>
              <a:t>components</a:t>
            </a:r>
            <a:r>
              <a:rPr lang="en-US" sz="936" b="0" i="0" u="none" strike="noStrike" kern="1200" dirty="0">
                <a:solidFill>
                  <a:schemeClr val="tx1"/>
                </a:solidFill>
                <a:effectLst/>
                <a:latin typeface="+mn-lt"/>
                <a:ea typeface="+mn-ea"/>
                <a:cs typeface="+mn-cs"/>
              </a:rPr>
              <a:t>, </a:t>
            </a:r>
            <a:r>
              <a:rPr lang="en-US" sz="936" b="0" i="1" u="none" strike="noStrike" kern="1200" dirty="0">
                <a:solidFill>
                  <a:schemeClr val="tx1"/>
                </a:solidFill>
                <a:effectLst/>
                <a:latin typeface="+mn-lt"/>
                <a:ea typeface="+mn-ea"/>
                <a:cs typeface="+mn-cs"/>
              </a:rPr>
              <a:t>directives</a:t>
            </a:r>
            <a:r>
              <a:rPr lang="en-US" sz="936" b="0" i="0" u="none" strike="noStrike" kern="1200" dirty="0">
                <a:solidFill>
                  <a:schemeClr val="tx1"/>
                </a:solidFill>
                <a:effectLst/>
                <a:latin typeface="+mn-lt"/>
                <a:ea typeface="+mn-ea"/>
                <a:cs typeface="+mn-cs"/>
              </a:rPr>
              <a:t>, and </a:t>
            </a:r>
            <a:r>
              <a:rPr lang="en-US" sz="936" b="0" i="1" u="none" strike="noStrike" kern="1200" dirty="0">
                <a:solidFill>
                  <a:schemeClr val="tx1"/>
                </a:solidFill>
                <a:effectLst/>
                <a:latin typeface="+mn-lt"/>
                <a:ea typeface="+mn-ea"/>
                <a:cs typeface="+mn-cs"/>
              </a:rPr>
              <a:t>pipes</a:t>
            </a:r>
            <a:r>
              <a:rPr lang="en-US" sz="936" b="0" i="0" u="none" strike="noStrike" kern="1200" dirty="0">
                <a:solidFill>
                  <a:schemeClr val="tx1"/>
                </a:solidFill>
                <a:effectLst/>
                <a:latin typeface="+mn-lt"/>
                <a:ea typeface="+mn-ea"/>
                <a:cs typeface="+mn-cs"/>
              </a:rPr>
              <a:t> that belong to this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hlinkClick r:id="rId6"/>
              </a:rPr>
              <a:t>imports</a:t>
            </a:r>
            <a:r>
              <a:rPr lang="en-US" sz="936" b="0" i="0" u="none" strike="noStrike" kern="1200" dirty="0">
                <a:solidFill>
                  <a:schemeClr val="tx1"/>
                </a:solidFill>
                <a:effectLst/>
                <a:latin typeface="+mn-lt"/>
                <a:ea typeface="+mn-ea"/>
                <a:cs typeface="+mn-cs"/>
              </a:rPr>
              <a:t> — Other modules whose exported classes are needed by component templates declared in </a:t>
            </a:r>
            <a:r>
              <a:rPr lang="en-US" sz="936" b="0" i="1" u="none" strike="noStrike" kern="1200" dirty="0">
                <a:solidFill>
                  <a:schemeClr val="tx1"/>
                </a:solidFill>
                <a:effectLst/>
                <a:latin typeface="+mn-lt"/>
                <a:ea typeface="+mn-ea"/>
                <a:cs typeface="+mn-cs"/>
              </a:rPr>
              <a:t>this</a:t>
            </a:r>
            <a:r>
              <a:rPr lang="en-US" sz="936" b="0" i="0" u="none" strike="noStrike" kern="1200" dirty="0">
                <a:solidFill>
                  <a:schemeClr val="tx1"/>
                </a:solidFill>
                <a:effectLst/>
                <a:latin typeface="+mn-lt"/>
                <a:ea typeface="+mn-ea"/>
                <a:cs typeface="+mn-cs"/>
              </a:rPr>
              <a:t>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rPr>
              <a:t>providers — Creators of </a:t>
            </a:r>
            <a:r>
              <a:rPr lang="en-US" sz="936" b="0" i="0" u="none" strike="noStrike" kern="1200" dirty="0">
                <a:solidFill>
                  <a:schemeClr val="tx1"/>
                </a:solidFill>
                <a:effectLst/>
                <a:latin typeface="+mn-lt"/>
                <a:ea typeface="+mn-ea"/>
                <a:cs typeface="+mn-cs"/>
                <a:hlinkClick r:id="rId7"/>
              </a:rPr>
              <a:t>services</a:t>
            </a:r>
            <a:r>
              <a:rPr lang="en-US" sz="936" b="0" i="0" u="none" strike="noStrike" kern="1200" dirty="0">
                <a:solidFill>
                  <a:schemeClr val="tx1"/>
                </a:solidFill>
                <a:effectLst/>
                <a:latin typeface="+mn-lt"/>
                <a:ea typeface="+mn-ea"/>
                <a:cs typeface="+mn-cs"/>
              </a:rPr>
              <a:t> that this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contributes to the global collection of services; they become accessible in all parts of the app. </a:t>
            </a:r>
            <a:br>
              <a:rPr lang="en-US" sz="936" b="0" i="0" u="none" strike="noStrike" kern="1200" dirty="0">
                <a:solidFill>
                  <a:schemeClr val="tx1"/>
                </a:solidFill>
                <a:effectLst/>
                <a:latin typeface="+mn-lt"/>
                <a:ea typeface="+mn-ea"/>
                <a:cs typeface="+mn-cs"/>
              </a:rPr>
            </a:br>
            <a:r>
              <a:rPr lang="en-US" sz="936" b="0" i="0" u="none" strike="noStrike" kern="1200" dirty="0">
                <a:solidFill>
                  <a:schemeClr val="tx1"/>
                </a:solidFill>
                <a:effectLst/>
                <a:latin typeface="+mn-lt"/>
                <a:ea typeface="+mn-ea"/>
                <a:cs typeface="+mn-cs"/>
              </a:rPr>
              <a:t>(You can also specify providers at the component level, which is often preferred.)</a:t>
            </a:r>
          </a:p>
          <a:p>
            <a:pPr marL="171450" indent="-171450">
              <a:buFont typeface="Arial" panose="020B0604020202020204" pitchFamily="34" charset="0"/>
              <a:buChar char="•"/>
            </a:pPr>
            <a:r>
              <a:rPr lang="en-US" sz="936" b="0" i="0" u="none" strike="noStrike" kern="1200" dirty="0">
                <a:solidFill>
                  <a:schemeClr val="tx1"/>
                </a:solidFill>
                <a:effectLst/>
                <a:latin typeface="+mn-lt"/>
                <a:ea typeface="+mn-ea"/>
                <a:cs typeface="+mn-cs"/>
                <a:hlinkClick r:id="rId8"/>
              </a:rPr>
              <a:t>bootstrap</a:t>
            </a:r>
            <a:r>
              <a:rPr lang="en-US" sz="936" b="0" i="0" u="none" strike="noStrike" kern="1200" dirty="0">
                <a:solidFill>
                  <a:schemeClr val="tx1"/>
                </a:solidFill>
                <a:effectLst/>
                <a:latin typeface="+mn-lt"/>
                <a:ea typeface="+mn-ea"/>
                <a:cs typeface="+mn-cs"/>
              </a:rPr>
              <a:t>—The main application view, called the </a:t>
            </a:r>
            <a:r>
              <a:rPr lang="en-US" sz="936" b="0" i="1" u="none" strike="noStrike" kern="1200" dirty="0">
                <a:solidFill>
                  <a:schemeClr val="tx1"/>
                </a:solidFill>
                <a:effectLst/>
                <a:latin typeface="+mn-lt"/>
                <a:ea typeface="+mn-ea"/>
                <a:cs typeface="+mn-cs"/>
              </a:rPr>
              <a:t>root component</a:t>
            </a:r>
            <a:r>
              <a:rPr lang="en-US" sz="936" b="0" i="0" u="none" strike="noStrike" kern="1200" dirty="0">
                <a:solidFill>
                  <a:schemeClr val="tx1"/>
                </a:solidFill>
                <a:effectLst/>
                <a:latin typeface="+mn-lt"/>
                <a:ea typeface="+mn-ea"/>
                <a:cs typeface="+mn-cs"/>
              </a:rPr>
              <a:t>, which hosts all other app views. </a:t>
            </a:r>
            <a:br>
              <a:rPr lang="en-US" sz="936" b="0" i="0" u="none" strike="noStrike" kern="1200" dirty="0">
                <a:solidFill>
                  <a:schemeClr val="tx1"/>
                </a:solidFill>
                <a:effectLst/>
                <a:latin typeface="+mn-lt"/>
                <a:ea typeface="+mn-ea"/>
                <a:cs typeface="+mn-cs"/>
              </a:rPr>
            </a:br>
            <a:r>
              <a:rPr lang="en-US" sz="936" b="0" i="0" u="none" strike="noStrike" kern="1200" dirty="0">
                <a:solidFill>
                  <a:schemeClr val="tx1"/>
                </a:solidFill>
                <a:effectLst/>
                <a:latin typeface="+mn-lt"/>
                <a:ea typeface="+mn-ea"/>
                <a:cs typeface="+mn-cs"/>
              </a:rPr>
              <a:t>Only the </a:t>
            </a:r>
            <a:r>
              <a:rPr lang="en-US" sz="936" b="0" i="1" u="none" strike="noStrike" kern="1200" dirty="0">
                <a:solidFill>
                  <a:schemeClr val="tx1"/>
                </a:solidFill>
                <a:effectLst/>
                <a:latin typeface="+mn-lt"/>
                <a:ea typeface="+mn-ea"/>
                <a:cs typeface="+mn-cs"/>
              </a:rPr>
              <a:t>root </a:t>
            </a:r>
            <a:r>
              <a:rPr lang="en-US" sz="936" b="0" i="1"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should set this </a:t>
            </a:r>
            <a:r>
              <a:rPr lang="en-US" sz="936" b="0" i="0" u="none" strike="noStrike" kern="1200" dirty="0" err="1">
                <a:solidFill>
                  <a:schemeClr val="tx1"/>
                </a:solidFill>
                <a:effectLst/>
                <a:latin typeface="+mn-lt"/>
                <a:ea typeface="+mn-ea"/>
                <a:cs typeface="+mn-cs"/>
                <a:hlinkClick r:id="rId8"/>
              </a:rPr>
              <a:t>bootstrap</a:t>
            </a:r>
            <a:r>
              <a:rPr lang="en-US" sz="936" b="0" i="0" u="none" strike="noStrike" kern="1200" dirty="0" err="1">
                <a:solidFill>
                  <a:schemeClr val="tx1"/>
                </a:solidFill>
                <a:effectLst/>
                <a:latin typeface="+mn-lt"/>
                <a:ea typeface="+mn-ea"/>
                <a:cs typeface="+mn-cs"/>
              </a:rPr>
              <a:t>property</a:t>
            </a:r>
            <a:r>
              <a:rPr lang="en-US" sz="936" b="0" i="0" u="none" strike="noStrike"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34</a:t>
            </a:fld>
            <a:endParaRPr lang="en-US"/>
          </a:p>
        </p:txBody>
      </p:sp>
    </p:spTree>
    <p:extLst>
      <p:ext uri="{BB962C8B-B14F-4D97-AF65-F5344CB8AC3E}">
        <p14:creationId xmlns:p14="http://schemas.microsoft.com/office/powerpoint/2010/main" val="604773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5</a:t>
            </a:fld>
            <a:endParaRPr lang="en-US"/>
          </a:p>
        </p:txBody>
      </p:sp>
    </p:spTree>
    <p:extLst>
      <p:ext uri="{BB962C8B-B14F-4D97-AF65-F5344CB8AC3E}">
        <p14:creationId xmlns:p14="http://schemas.microsoft.com/office/powerpoint/2010/main" val="4210019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metadata for a component tells Angular where to get the major building blocks it needs to create and present the component and its view. </a:t>
            </a:r>
          </a:p>
          <a:p>
            <a:r>
              <a:rPr lang="en-US" sz="936" b="0" i="0" u="none" strike="noStrike" kern="1200" dirty="0">
                <a:solidFill>
                  <a:schemeClr val="tx1"/>
                </a:solidFill>
                <a:effectLst/>
                <a:latin typeface="+mn-lt"/>
                <a:ea typeface="+mn-ea"/>
                <a:cs typeface="+mn-cs"/>
              </a:rPr>
              <a:t>In particular, it associates a </a:t>
            </a:r>
            <a:r>
              <a:rPr lang="en-US" sz="936" b="0" i="1" u="none" strike="noStrike" kern="1200" dirty="0">
                <a:solidFill>
                  <a:schemeClr val="tx1"/>
                </a:solidFill>
                <a:effectLst/>
                <a:latin typeface="+mn-lt"/>
                <a:ea typeface="+mn-ea"/>
                <a:cs typeface="+mn-cs"/>
              </a:rPr>
              <a:t>template</a:t>
            </a:r>
            <a:r>
              <a:rPr lang="en-US" sz="936" b="0" i="0" u="none" strike="noStrike" kern="1200" dirty="0">
                <a:solidFill>
                  <a:schemeClr val="tx1"/>
                </a:solidFill>
                <a:effectLst/>
                <a:latin typeface="+mn-lt"/>
                <a:ea typeface="+mn-ea"/>
                <a:cs typeface="+mn-cs"/>
              </a:rPr>
              <a:t> with the component, either directly with inline code, or by reference. Together, the component and its template describe a </a:t>
            </a:r>
            <a:r>
              <a:rPr lang="en-US" sz="936" b="0" i="1" u="none" strike="noStrike" kern="1200" dirty="0">
                <a:solidFill>
                  <a:schemeClr val="tx1"/>
                </a:solidFill>
                <a:effectLst/>
                <a:latin typeface="+mn-lt"/>
                <a:ea typeface="+mn-ea"/>
                <a:cs typeface="+mn-cs"/>
              </a:rPr>
              <a:t>view</a:t>
            </a:r>
            <a:r>
              <a:rPr lang="en-US" sz="936" b="0" i="0" u="none" strike="noStrike" kern="1200" dirty="0">
                <a:solidFill>
                  <a:schemeClr val="tx1"/>
                </a:solidFill>
                <a:effectLst/>
                <a:latin typeface="+mn-lt"/>
                <a:ea typeface="+mn-ea"/>
                <a:cs typeface="+mn-cs"/>
              </a:rPr>
              <a:t>.</a:t>
            </a:r>
          </a:p>
          <a:p>
            <a:r>
              <a:rPr lang="en-US" sz="936" b="0" i="0" u="none" strike="noStrike" kern="1200" dirty="0">
                <a:solidFill>
                  <a:schemeClr val="tx1"/>
                </a:solidFill>
                <a:effectLst/>
                <a:latin typeface="+mn-lt"/>
                <a:ea typeface="+mn-ea"/>
                <a:cs typeface="+mn-cs"/>
              </a:rPr>
              <a:t>In addition to containing or pointing to the template, the @</a:t>
            </a:r>
            <a:r>
              <a:rPr lang="en-US" sz="936" b="0" i="0" u="none" strike="noStrike" kern="1200" dirty="0">
                <a:solidFill>
                  <a:schemeClr val="tx1"/>
                </a:solidFill>
                <a:effectLst/>
                <a:latin typeface="+mn-lt"/>
                <a:ea typeface="+mn-ea"/>
                <a:cs typeface="+mn-cs"/>
                <a:hlinkClick r:id="rId3"/>
              </a:rPr>
              <a:t>Component</a:t>
            </a:r>
            <a:r>
              <a:rPr lang="en-US" sz="936" b="0" i="0" u="none" strike="noStrike" kern="1200" dirty="0">
                <a:solidFill>
                  <a:schemeClr val="tx1"/>
                </a:solidFill>
                <a:effectLst/>
                <a:latin typeface="+mn-lt"/>
                <a:ea typeface="+mn-ea"/>
                <a:cs typeface="+mn-cs"/>
              </a:rPr>
              <a:t> metadata configures, for example, how the component can be referenced in HTML and what services it requires.</a:t>
            </a:r>
          </a:p>
          <a:p>
            <a:endParaRPr lang="en-US" sz="936" b="0" i="0" u="none" strike="noStrike" kern="1200" dirty="0">
              <a:solidFill>
                <a:schemeClr val="tx1"/>
              </a:solidFill>
              <a:effectLst/>
              <a:latin typeface="+mn-lt"/>
              <a:ea typeface="+mn-ea"/>
              <a:cs typeface="+mn-cs"/>
            </a:endParaRPr>
          </a:p>
          <a:p>
            <a:pPr marL="171450" indent="-171450">
              <a:buFontTx/>
              <a:buChar char="-"/>
            </a:pPr>
            <a:r>
              <a:rPr lang="en-US" sz="936" b="0" i="0" u="none" strike="noStrike" kern="1200" dirty="0">
                <a:solidFill>
                  <a:schemeClr val="tx1"/>
                </a:solidFill>
                <a:effectLst/>
                <a:latin typeface="+mn-lt"/>
                <a:ea typeface="+mn-ea"/>
                <a:cs typeface="+mn-cs"/>
              </a:rPr>
              <a:t>selector needs to be unique</a:t>
            </a:r>
          </a:p>
          <a:p>
            <a:pPr marL="171450" indent="-171450">
              <a:buFontTx/>
              <a:buChar char="-"/>
            </a:pPr>
            <a:r>
              <a:rPr lang="en-US" sz="936" b="0" i="0" u="none" strike="noStrike" kern="1200" dirty="0" err="1">
                <a:solidFill>
                  <a:schemeClr val="tx1"/>
                </a:solidFill>
                <a:effectLst/>
                <a:latin typeface="+mn-lt"/>
                <a:ea typeface="+mn-ea"/>
                <a:cs typeface="+mn-cs"/>
              </a:rPr>
              <a:t>templateUrl</a:t>
            </a:r>
            <a:r>
              <a:rPr lang="en-US" sz="936" b="0" i="0" u="none" strike="noStrike" kern="1200" dirty="0">
                <a:solidFill>
                  <a:schemeClr val="tx1"/>
                </a:solidFill>
                <a:effectLst/>
                <a:latin typeface="+mn-lt"/>
                <a:ea typeface="+mn-ea"/>
                <a:cs typeface="+mn-cs"/>
              </a:rPr>
              <a:t> vs template</a:t>
            </a:r>
          </a:p>
          <a:p>
            <a:pPr marL="171450" indent="-171450">
              <a:buFontTx/>
              <a:buChar char="-"/>
            </a:pPr>
            <a:r>
              <a:rPr lang="en-US" sz="936" b="0" i="0" u="none" strike="noStrike" kern="1200" dirty="0" err="1">
                <a:solidFill>
                  <a:schemeClr val="tx1"/>
                </a:solidFill>
                <a:effectLst/>
                <a:latin typeface="+mn-lt"/>
                <a:ea typeface="+mn-ea"/>
                <a:cs typeface="+mn-cs"/>
              </a:rPr>
              <a:t>styleUrls</a:t>
            </a:r>
            <a:r>
              <a:rPr lang="en-US" sz="936" b="0" i="0" u="none" strike="noStrike" kern="1200" dirty="0">
                <a:solidFill>
                  <a:schemeClr val="tx1"/>
                </a:solidFill>
                <a:effectLst/>
                <a:latin typeface="+mn-lt"/>
                <a:ea typeface="+mn-ea"/>
                <a:cs typeface="+mn-cs"/>
              </a:rPr>
              <a:t> vs styles</a:t>
            </a:r>
          </a:p>
          <a:p>
            <a:pPr marL="171450" indent="-171450">
              <a:buFontTx/>
              <a:buChar char="-"/>
            </a:pPr>
            <a:r>
              <a:rPr lang="en-US" sz="936" b="0" i="0" u="none" strike="noStrike" kern="1200" dirty="0">
                <a:solidFill>
                  <a:schemeClr val="tx1"/>
                </a:solidFill>
                <a:effectLst/>
                <a:latin typeface="+mn-lt"/>
                <a:ea typeface="+mn-ea"/>
                <a:cs typeface="+mn-cs"/>
              </a:rPr>
              <a:t>provider</a:t>
            </a:r>
          </a:p>
          <a:p>
            <a:endParaRPr lang="en-US" dirty="0"/>
          </a:p>
          <a:p>
            <a:r>
              <a:rPr lang="en-US" dirty="0"/>
              <a:t>Components need to be registered within the </a:t>
            </a:r>
            <a:r>
              <a:rPr lang="en-US" sz="936" kern="1200" dirty="0">
                <a:solidFill>
                  <a:schemeClr val="tx1"/>
                </a:solidFill>
                <a:effectLst/>
                <a:latin typeface="+mn-lt"/>
                <a:ea typeface="+mn-ea"/>
                <a:cs typeface="+mn-cs"/>
              </a:rPr>
              <a:t>declarations array</a:t>
            </a:r>
            <a:r>
              <a:rPr lang="en-US" dirty="0"/>
              <a:t> of a module (</a:t>
            </a:r>
            <a:r>
              <a:rPr lang="en-US" dirty="0" err="1"/>
              <a:t>ie</a:t>
            </a:r>
            <a:r>
              <a:rPr lang="en-US" dirty="0"/>
              <a:t>. </a:t>
            </a:r>
            <a:r>
              <a:rPr lang="en-US" sz="936" kern="1200" dirty="0" err="1">
                <a:solidFill>
                  <a:schemeClr val="tx1"/>
                </a:solidFill>
                <a:effectLst/>
                <a:latin typeface="+mn-lt"/>
                <a:ea typeface="+mn-ea"/>
                <a:cs typeface="+mn-cs"/>
              </a:rPr>
              <a:t>iapp.module.ts</a:t>
            </a:r>
            <a:r>
              <a:rPr lang="en-US" sz="936"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35</a:t>
            </a:fld>
            <a:endParaRPr lang="en-US"/>
          </a:p>
        </p:txBody>
      </p:sp>
    </p:spTree>
    <p:extLst>
      <p:ext uri="{BB962C8B-B14F-4D97-AF65-F5344CB8AC3E}">
        <p14:creationId xmlns:p14="http://schemas.microsoft.com/office/powerpoint/2010/main" val="1450255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generating a component via CLI a </a:t>
            </a:r>
            <a:r>
              <a:rPr lang="en-US" b="1" dirty="0" err="1"/>
              <a:t>ngOnInit</a:t>
            </a:r>
            <a:r>
              <a:rPr lang="en-US" dirty="0"/>
              <a:t> function is added as well</a:t>
            </a:r>
          </a:p>
          <a:p>
            <a:endParaRPr lang="en-US" dirty="0"/>
          </a:p>
          <a:p>
            <a:r>
              <a:rPr lang="en-US" dirty="0" err="1"/>
              <a:t>ngOnInit</a:t>
            </a:r>
            <a:r>
              <a:rPr lang="en-US" sz="936" b="0" i="0" kern="1200" dirty="0">
                <a:solidFill>
                  <a:schemeClr val="tx1"/>
                </a:solidFill>
                <a:effectLst/>
                <a:latin typeface="+mn-lt"/>
                <a:ea typeface="+mn-ea"/>
                <a:cs typeface="+mn-cs"/>
              </a:rPr>
              <a:t> is a </a:t>
            </a:r>
            <a:r>
              <a:rPr lang="en-US" sz="936" b="0" i="0" u="none" strike="noStrike" kern="1200" dirty="0">
                <a:solidFill>
                  <a:schemeClr val="tx1"/>
                </a:solidFill>
                <a:effectLst/>
                <a:latin typeface="+mn-lt"/>
                <a:ea typeface="+mn-ea"/>
                <a:cs typeface="+mn-cs"/>
                <a:hlinkClick r:id="rId3"/>
              </a:rPr>
              <a:t>lifecycle hook</a:t>
            </a:r>
            <a:r>
              <a:rPr lang="en-US" sz="936" b="0" i="0" kern="1200" dirty="0">
                <a:solidFill>
                  <a:schemeClr val="tx1"/>
                </a:solidFill>
                <a:effectLst/>
                <a:latin typeface="+mn-lt"/>
                <a:ea typeface="+mn-ea"/>
                <a:cs typeface="+mn-cs"/>
              </a:rPr>
              <a:t> </a:t>
            </a:r>
          </a:p>
          <a:p>
            <a:r>
              <a:rPr lang="en-US" sz="936" b="0" i="0" kern="1200" dirty="0">
                <a:solidFill>
                  <a:schemeClr val="tx1"/>
                </a:solidFill>
                <a:effectLst/>
                <a:latin typeface="+mn-lt"/>
                <a:ea typeface="+mn-ea"/>
                <a:cs typeface="+mn-cs"/>
              </a:rPr>
              <a:t>Angular calls </a:t>
            </a:r>
            <a:r>
              <a:rPr lang="en-US" dirty="0" err="1"/>
              <a:t>ngOnInit</a:t>
            </a:r>
            <a:r>
              <a:rPr lang="en-US" sz="936" b="0" i="0" kern="1200" dirty="0">
                <a:solidFill>
                  <a:schemeClr val="tx1"/>
                </a:solidFill>
                <a:effectLst/>
                <a:latin typeface="+mn-lt"/>
                <a:ea typeface="+mn-ea"/>
                <a:cs typeface="+mn-cs"/>
              </a:rPr>
              <a:t> shortly after creating a component. </a:t>
            </a:r>
          </a:p>
          <a:p>
            <a:r>
              <a:rPr lang="en-US" sz="936" b="0" i="0" kern="1200" dirty="0">
                <a:solidFill>
                  <a:schemeClr val="tx1"/>
                </a:solidFill>
                <a:effectLst/>
                <a:latin typeface="+mn-lt"/>
                <a:ea typeface="+mn-ea"/>
                <a:cs typeface="+mn-cs"/>
              </a:rPr>
              <a:t>It's a good place to put initialization logic.</a:t>
            </a:r>
          </a:p>
          <a:p>
            <a:endParaRPr lang="en-US" sz="936" b="0" i="0" kern="1200" dirty="0">
              <a:solidFill>
                <a:schemeClr val="tx1"/>
              </a:solidFill>
              <a:effectLst/>
              <a:latin typeface="+mn-lt"/>
              <a:ea typeface="+mn-ea"/>
              <a:cs typeface="+mn-cs"/>
            </a:endParaRPr>
          </a:p>
          <a:p>
            <a:r>
              <a:rPr lang="en-US" sz="936" b="0" i="0" kern="1200" dirty="0" err="1">
                <a:solidFill>
                  <a:schemeClr val="tx1"/>
                </a:solidFill>
                <a:effectLst/>
                <a:latin typeface="+mn-lt"/>
                <a:ea typeface="+mn-ea"/>
                <a:cs typeface="+mn-cs"/>
              </a:rPr>
              <a:t>ngOnDestroy</a:t>
            </a:r>
            <a:r>
              <a:rPr lang="en-US" sz="936" b="0" i="0" kern="1200" dirty="0">
                <a:solidFill>
                  <a:schemeClr val="tx1"/>
                </a:solidFill>
                <a:effectLst/>
                <a:latin typeface="+mn-lt"/>
                <a:ea typeface="+mn-ea"/>
                <a:cs typeface="+mn-cs"/>
              </a:rPr>
              <a:t>() is called Called </a:t>
            </a:r>
            <a:r>
              <a:rPr lang="en-US" sz="936" b="0" i="1" kern="1200" dirty="0">
                <a:solidFill>
                  <a:schemeClr val="tx1"/>
                </a:solidFill>
                <a:effectLst/>
                <a:latin typeface="+mn-lt"/>
                <a:ea typeface="+mn-ea"/>
                <a:cs typeface="+mn-cs"/>
              </a:rPr>
              <a:t>just before</a:t>
            </a:r>
            <a:r>
              <a:rPr lang="en-US" sz="936" b="0" i="0" kern="1200" dirty="0">
                <a:solidFill>
                  <a:schemeClr val="tx1"/>
                </a:solidFill>
                <a:effectLst/>
                <a:latin typeface="+mn-lt"/>
                <a:ea typeface="+mn-ea"/>
                <a:cs typeface="+mn-cs"/>
              </a:rPr>
              <a:t> Angular destroys the directive/component</a:t>
            </a:r>
          </a:p>
          <a:p>
            <a:r>
              <a:rPr lang="en-US" sz="936" b="0" i="0" kern="1200" dirty="0">
                <a:solidFill>
                  <a:schemeClr val="tx1"/>
                </a:solidFill>
                <a:effectLst/>
                <a:latin typeface="+mn-lt"/>
                <a:ea typeface="+mn-ea"/>
                <a:cs typeface="+mn-cs"/>
              </a:rPr>
              <a:t>Place to unsubscribe Observables and detach event handlers to avoid memory leaks.</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See https://</a:t>
            </a:r>
            <a:r>
              <a:rPr lang="en-US" sz="936" b="0" i="0" kern="1200" dirty="0" err="1">
                <a:solidFill>
                  <a:schemeClr val="tx1"/>
                </a:solidFill>
                <a:effectLst/>
                <a:latin typeface="+mn-lt"/>
                <a:ea typeface="+mn-ea"/>
                <a:cs typeface="+mn-cs"/>
              </a:rPr>
              <a:t>angular.io</a:t>
            </a:r>
            <a:r>
              <a:rPr lang="en-US" sz="936" b="0" i="0" kern="1200" dirty="0">
                <a:solidFill>
                  <a:schemeClr val="tx1"/>
                </a:solidFill>
                <a:effectLst/>
                <a:latin typeface="+mn-lt"/>
                <a:ea typeface="+mn-ea"/>
                <a:cs typeface="+mn-cs"/>
              </a:rPr>
              <a:t>/guide/lifecycle-hooks for more information</a:t>
            </a:r>
          </a:p>
        </p:txBody>
      </p:sp>
      <p:sp>
        <p:nvSpPr>
          <p:cNvPr id="4" name="Slide Number Placeholder 3"/>
          <p:cNvSpPr>
            <a:spLocks noGrp="1"/>
          </p:cNvSpPr>
          <p:nvPr>
            <p:ph type="sldNum" sz="quarter" idx="10"/>
          </p:nvPr>
        </p:nvSpPr>
        <p:spPr/>
        <p:txBody>
          <a:bodyPr/>
          <a:lstStyle/>
          <a:p>
            <a:fld id="{B1E3C4C0-2431-004D-AEB6-82128F6266CB}" type="slidenum">
              <a:rPr lang="en-US" smtClean="0"/>
              <a:t>36</a:t>
            </a:fld>
            <a:endParaRPr lang="en-US"/>
          </a:p>
        </p:txBody>
      </p:sp>
    </p:spTree>
    <p:extLst>
      <p:ext uri="{BB962C8B-B14F-4D97-AF65-F5344CB8AC3E}">
        <p14:creationId xmlns:p14="http://schemas.microsoft.com/office/powerpoint/2010/main" val="1686130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communication between TypeScript code (business logic) and Template (html)</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String interpolation:</a:t>
            </a: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 between curly braces everything is allowed that resolves to a string or can be converted to a string (like number)</a:t>
            </a: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 static info </a:t>
            </a:r>
            <a:r>
              <a:rPr lang="en-US" dirty="0" err="1">
                <a:solidFill>
                  <a:srgbClr val="0D47A1"/>
                </a:solidFill>
                <a:latin typeface="Roboto" panose="02000000000000000000" pitchFamily="2" charset="0"/>
                <a:ea typeface="Roboto" panose="02000000000000000000" pitchFamily="2" charset="0"/>
              </a:rPr>
              <a:t>als</a:t>
            </a:r>
            <a:r>
              <a:rPr lang="en-US" dirty="0">
                <a:solidFill>
                  <a:srgbClr val="0D47A1"/>
                </a:solidFill>
                <a:latin typeface="Roboto" panose="02000000000000000000" pitchFamily="2" charset="0"/>
                <a:ea typeface="Roboto" panose="02000000000000000000" pitchFamily="2" charset="0"/>
              </a:rPr>
              <a:t> 'test', method calls, </a:t>
            </a:r>
            <a:r>
              <a:rPr lang="en-US" dirty="0" err="1">
                <a:solidFill>
                  <a:srgbClr val="0D47A1"/>
                </a:solidFill>
                <a:latin typeface="Roboto" panose="02000000000000000000" pitchFamily="2" charset="0"/>
                <a:ea typeface="Roboto" panose="02000000000000000000" pitchFamily="2" charset="0"/>
              </a:rPr>
              <a:t>etc</a:t>
            </a: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 multiline expressions are not possible</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Property binding </a:t>
            </a:r>
            <a:r>
              <a:rPr lang="en-US" dirty="0" err="1">
                <a:solidFill>
                  <a:srgbClr val="0D47A1"/>
                </a:solidFill>
                <a:latin typeface="Roboto" panose="02000000000000000000" pitchFamily="2" charset="0"/>
                <a:ea typeface="Roboto" panose="02000000000000000000" pitchFamily="2" charset="0"/>
              </a:rPr>
              <a:t>ie</a:t>
            </a:r>
            <a:r>
              <a:rPr lang="en-US" dirty="0">
                <a:solidFill>
                  <a:srgbClr val="0D47A1"/>
                </a:solidFill>
                <a:latin typeface="Roboto" panose="02000000000000000000" pitchFamily="2" charset="0"/>
                <a:ea typeface="Roboto" panose="02000000000000000000" pitchFamily="2" charset="0"/>
              </a:rPr>
              <a:t>. [disabled]="!</a:t>
            </a:r>
            <a:r>
              <a:rPr lang="en-US" dirty="0" err="1">
                <a:solidFill>
                  <a:srgbClr val="0D47A1"/>
                </a:solidFill>
                <a:latin typeface="Roboto" panose="02000000000000000000" pitchFamily="2" charset="0"/>
                <a:ea typeface="Roboto" panose="02000000000000000000" pitchFamily="2" charset="0"/>
              </a:rPr>
              <a:t>allowNewAccount</a:t>
            </a:r>
            <a:r>
              <a:rPr lang="en-US" dirty="0">
                <a:solidFill>
                  <a:srgbClr val="0D47A1"/>
                </a:solidFill>
                <a:latin typeface="Roboto" panose="02000000000000000000" pitchFamily="2" charset="0"/>
                <a:ea typeface="Roboto" panose="02000000000000000000" pitchFamily="2" charset="0"/>
              </a:rPr>
              <a:t>"</a:t>
            </a: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 data needs to resolve to the type required by the property ... in disabled case a Boolean</a:t>
            </a: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							</a:t>
            </a:r>
            <a:r>
              <a:rPr lang="en-US" dirty="0" err="1">
                <a:solidFill>
                  <a:srgbClr val="0D47A1"/>
                </a:solidFill>
                <a:latin typeface="Roboto" panose="02000000000000000000" pitchFamily="2" charset="0"/>
                <a:ea typeface="Roboto" panose="02000000000000000000" pitchFamily="2" charset="0"/>
              </a:rPr>
              <a:t>ie</a:t>
            </a:r>
            <a:r>
              <a:rPr lang="en-US" dirty="0">
                <a:solidFill>
                  <a:srgbClr val="0D47A1"/>
                </a:solidFill>
                <a:latin typeface="Roboto" panose="02000000000000000000" pitchFamily="2" charset="0"/>
                <a:ea typeface="Roboto" panose="02000000000000000000" pitchFamily="2" charset="0"/>
              </a:rPr>
              <a:t>. [disabled]="!</a:t>
            </a:r>
            <a:r>
              <a:rPr lang="en-US" dirty="0" err="1">
                <a:solidFill>
                  <a:srgbClr val="0D47A1"/>
                </a:solidFill>
                <a:latin typeface="Roboto" panose="02000000000000000000" pitchFamily="2" charset="0"/>
                <a:ea typeface="Roboto" panose="02000000000000000000" pitchFamily="2" charset="0"/>
              </a:rPr>
              <a:t>allowNewAccount</a:t>
            </a:r>
            <a:r>
              <a:rPr lang="en-US" dirty="0">
                <a:solidFill>
                  <a:srgbClr val="0D47A1"/>
                </a:solidFill>
                <a:latin typeface="Roboto" panose="02000000000000000000" pitchFamily="2" charset="0"/>
                <a:ea typeface="Roboto" panose="02000000000000000000" pitchFamily="2" charset="0"/>
              </a:rPr>
              <a:t>"</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37</a:t>
            </a:fld>
            <a:endParaRPr lang="en-US"/>
          </a:p>
        </p:txBody>
      </p:sp>
    </p:spTree>
    <p:extLst>
      <p:ext uri="{BB962C8B-B14F-4D97-AF65-F5344CB8AC3E}">
        <p14:creationId xmlns:p14="http://schemas.microsoft.com/office/powerpoint/2010/main" val="3249626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t>event is named between the parentheses </a:t>
            </a:r>
            <a:r>
              <a:rPr lang="en-US" dirty="0" err="1"/>
              <a:t>ie</a:t>
            </a:r>
            <a:r>
              <a:rPr lang="en-US" dirty="0"/>
              <a:t>. (click)="</a:t>
            </a:r>
            <a:r>
              <a:rPr lang="en-US" dirty="0" err="1"/>
              <a:t>onCreate</a:t>
            </a:r>
            <a:r>
              <a:rPr lang="en-US" dirty="0"/>
              <a:t>()"</a:t>
            </a:r>
            <a:br>
              <a:rPr lang="en-US" dirty="0"/>
            </a:br>
            <a:br>
              <a:rPr lang="en-US" dirty="0"/>
            </a:br>
            <a:r>
              <a:rPr lang="en-US" dirty="0"/>
              <a:t>method in TypeScript ... convention start with </a:t>
            </a:r>
            <a:r>
              <a:rPr lang="en-US" b="1" dirty="0"/>
              <a:t>on</a:t>
            </a:r>
            <a:r>
              <a:rPr lang="en-US" dirty="0"/>
              <a:t> ... </a:t>
            </a:r>
            <a:r>
              <a:rPr lang="en-US" dirty="0" err="1"/>
              <a:t>ie</a:t>
            </a:r>
            <a:r>
              <a:rPr lang="en-US" dirty="0"/>
              <a:t>. </a:t>
            </a:r>
            <a:r>
              <a:rPr lang="en-US" dirty="0" err="1"/>
              <a:t>onCreate</a:t>
            </a:r>
            <a:r>
              <a:rPr lang="en-US" dirty="0"/>
              <a:t>()</a:t>
            </a:r>
            <a:br>
              <a:rPr lang="en-US" dirty="0"/>
            </a:br>
            <a:br>
              <a:rPr lang="en-US" dirty="0"/>
            </a:br>
            <a:r>
              <a:rPr lang="en-US" dirty="0"/>
              <a:t>reserved $event -&gt; </a:t>
            </a:r>
            <a:r>
              <a:rPr lang="en-US" dirty="0" err="1"/>
              <a:t>ie</a:t>
            </a:r>
            <a:r>
              <a:rPr lang="en-US" dirty="0"/>
              <a:t>. </a:t>
            </a:r>
            <a:r>
              <a:rPr lang="en-US" dirty="0" err="1"/>
              <a:t>onCreate</a:t>
            </a:r>
            <a:r>
              <a:rPr lang="en-US" dirty="0"/>
              <a:t>($event) -&gt; provide method with event data </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r>
              <a:rPr lang="en-US" sz="936" kern="1200" dirty="0" err="1">
                <a:solidFill>
                  <a:schemeClr val="tx1"/>
                </a:solidFill>
                <a:effectLst/>
                <a:latin typeface="+mn-lt"/>
                <a:ea typeface="+mn-ea"/>
                <a:cs typeface="+mn-cs"/>
              </a:rPr>
              <a:t>onClick</a:t>
            </a:r>
            <a:r>
              <a:rPr lang="en-US" dirty="0"/>
              <a:t>(event: Event) {</a:t>
            </a:r>
            <a:br>
              <a:rPr lang="en-US" dirty="0"/>
            </a:br>
            <a:r>
              <a:rPr lang="en-US" dirty="0"/>
              <a:t>  </a:t>
            </a:r>
            <a:r>
              <a:rPr lang="en-US" sz="936" b="1" kern="1200" dirty="0" err="1">
                <a:solidFill>
                  <a:schemeClr val="tx1"/>
                </a:solidFill>
                <a:effectLst/>
                <a:latin typeface="+mn-lt"/>
                <a:ea typeface="+mn-ea"/>
                <a:cs typeface="+mn-cs"/>
              </a:rPr>
              <a:t>this</a:t>
            </a:r>
            <a:r>
              <a:rPr lang="en-US" dirty="0" err="1"/>
              <a:t>.</a:t>
            </a:r>
            <a:r>
              <a:rPr lang="en-US" sz="936" b="1" kern="1200" dirty="0" err="1">
                <a:solidFill>
                  <a:schemeClr val="tx1"/>
                </a:solidFill>
                <a:effectLst/>
                <a:latin typeface="+mn-lt"/>
                <a:ea typeface="+mn-ea"/>
                <a:cs typeface="+mn-cs"/>
              </a:rPr>
              <a:t>title</a:t>
            </a:r>
            <a:r>
              <a:rPr lang="en-US" sz="936" b="1" kern="1200" dirty="0">
                <a:solidFill>
                  <a:schemeClr val="tx1"/>
                </a:solidFill>
                <a:effectLst/>
                <a:latin typeface="+mn-lt"/>
                <a:ea typeface="+mn-ea"/>
                <a:cs typeface="+mn-cs"/>
              </a:rPr>
              <a:t> </a:t>
            </a:r>
            <a:r>
              <a:rPr lang="en-US" dirty="0"/>
              <a:t>= (&lt;</a:t>
            </a:r>
            <a:r>
              <a:rPr lang="en-US" dirty="0" err="1"/>
              <a:t>HTMLInputElement</a:t>
            </a:r>
            <a:r>
              <a:rPr lang="en-US" dirty="0"/>
              <a:t>&gt;</a:t>
            </a:r>
            <a:r>
              <a:rPr lang="en-US" dirty="0" err="1"/>
              <a:t>event.</a:t>
            </a:r>
            <a:r>
              <a:rPr lang="en-US" sz="936" b="1" kern="1200" dirty="0" err="1">
                <a:solidFill>
                  <a:schemeClr val="tx1"/>
                </a:solidFill>
                <a:effectLst/>
                <a:latin typeface="+mn-lt"/>
                <a:ea typeface="+mn-ea"/>
                <a:cs typeface="+mn-cs"/>
              </a:rPr>
              <a:t>target</a:t>
            </a:r>
            <a:r>
              <a:rPr lang="en-US" dirty="0"/>
              <a:t>).</a:t>
            </a:r>
            <a:r>
              <a:rPr lang="en-US" sz="936" b="1" kern="1200" dirty="0">
                <a:solidFill>
                  <a:schemeClr val="tx1"/>
                </a:solidFill>
                <a:effectLst/>
                <a:latin typeface="+mn-lt"/>
                <a:ea typeface="+mn-ea"/>
                <a:cs typeface="+mn-cs"/>
              </a:rPr>
              <a:t>value</a:t>
            </a:r>
            <a:r>
              <a:rPr lang="en-US" dirty="0"/>
              <a:t>;</a:t>
            </a:r>
            <a:br>
              <a:rPr lang="en-US" dirty="0"/>
            </a:br>
            <a:r>
              <a:rPr lang="en-US" dirty="0"/>
              <a:t>}</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38</a:t>
            </a:fld>
            <a:endParaRPr lang="en-US"/>
          </a:p>
        </p:txBody>
      </p:sp>
    </p:spTree>
    <p:extLst>
      <p:ext uri="{BB962C8B-B14F-4D97-AF65-F5344CB8AC3E}">
        <p14:creationId xmlns:p14="http://schemas.microsoft.com/office/powerpoint/2010/main" val="4238203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t>Two way binding, combination of output data and react to user events</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t>banana in the box</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39</a:t>
            </a:fld>
            <a:endParaRPr lang="en-US"/>
          </a:p>
        </p:txBody>
      </p:sp>
    </p:spTree>
    <p:extLst>
      <p:ext uri="{BB962C8B-B14F-4D97-AF65-F5344CB8AC3E}">
        <p14:creationId xmlns:p14="http://schemas.microsoft.com/office/powerpoint/2010/main" val="1258329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Directives are instructions in the DOM</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endParaRPr lang="en-US" dirty="0">
              <a:solidFill>
                <a:srgbClr val="0D47A1"/>
              </a:solidFill>
              <a:latin typeface="Roboto" panose="02000000000000000000" pitchFamily="2" charset="0"/>
              <a:ea typeface="Roboto" panose="02000000000000000000" pitchFamily="2" charset="0"/>
            </a:endParaRPr>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Non Structural - behind the colon an expression is expected</a:t>
            </a:r>
          </a:p>
        </p:txBody>
      </p:sp>
      <p:sp>
        <p:nvSpPr>
          <p:cNvPr id="4" name="Slide Number Placeholder 3"/>
          <p:cNvSpPr>
            <a:spLocks noGrp="1"/>
          </p:cNvSpPr>
          <p:nvPr>
            <p:ph type="sldNum" sz="quarter" idx="10"/>
          </p:nvPr>
        </p:nvSpPr>
        <p:spPr/>
        <p:txBody>
          <a:bodyPr/>
          <a:lstStyle/>
          <a:p>
            <a:fld id="{B1E3C4C0-2431-004D-AEB6-82128F6266CB}" type="slidenum">
              <a:rPr lang="en-US" smtClean="0"/>
              <a:t>40</a:t>
            </a:fld>
            <a:endParaRPr lang="en-US"/>
          </a:p>
        </p:txBody>
      </p:sp>
    </p:spTree>
    <p:extLst>
      <p:ext uri="{BB962C8B-B14F-4D97-AF65-F5344CB8AC3E}">
        <p14:creationId xmlns:p14="http://schemas.microsoft.com/office/powerpoint/2010/main" val="1086399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dirty="0">
                <a:solidFill>
                  <a:srgbClr val="0D47A1"/>
                </a:solidFill>
                <a:latin typeface="Roboto" panose="02000000000000000000" pitchFamily="2" charset="0"/>
                <a:ea typeface="Roboto" panose="02000000000000000000" pitchFamily="2" charset="0"/>
              </a:rPr>
              <a:t>Pipes can be chained</a:t>
            </a:r>
          </a:p>
        </p:txBody>
      </p:sp>
      <p:sp>
        <p:nvSpPr>
          <p:cNvPr id="4" name="Slide Number Placeholder 3"/>
          <p:cNvSpPr>
            <a:spLocks noGrp="1"/>
          </p:cNvSpPr>
          <p:nvPr>
            <p:ph type="sldNum" sz="quarter" idx="10"/>
          </p:nvPr>
        </p:nvSpPr>
        <p:spPr/>
        <p:txBody>
          <a:bodyPr/>
          <a:lstStyle/>
          <a:p>
            <a:fld id="{B1E3C4C0-2431-004D-AEB6-82128F6266CB}" type="slidenum">
              <a:rPr lang="en-US" smtClean="0"/>
              <a:t>41</a:t>
            </a:fld>
            <a:endParaRPr lang="en-US"/>
          </a:p>
        </p:txBody>
      </p:sp>
    </p:spTree>
    <p:extLst>
      <p:ext uri="{BB962C8B-B14F-4D97-AF65-F5344CB8AC3E}">
        <p14:creationId xmlns:p14="http://schemas.microsoft.com/office/powerpoint/2010/main" val="2257965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174" rtl="0" eaLnBrk="1" fontAlgn="auto" latinLnBrk="0" hangingPunct="1">
              <a:lnSpc>
                <a:spcPct val="100000"/>
              </a:lnSpc>
              <a:spcBef>
                <a:spcPts val="0"/>
              </a:spcBef>
              <a:spcAft>
                <a:spcPts val="0"/>
              </a:spcAft>
              <a:buClrTx/>
              <a:buSzTx/>
              <a:buFontTx/>
              <a:buNone/>
              <a:tabLst/>
              <a:defRPr/>
            </a:pPr>
            <a:r>
              <a:rPr lang="en-US" sz="936" b="0" i="0" kern="1200" dirty="0">
                <a:solidFill>
                  <a:schemeClr val="tx1"/>
                </a:solidFill>
                <a:effectLst/>
                <a:latin typeface="+mn-lt"/>
                <a:ea typeface="+mn-ea"/>
                <a:cs typeface="+mn-cs"/>
              </a:rPr>
              <a:t>From Master to Detail -&gt; </a:t>
            </a:r>
            <a:r>
              <a:rPr lang="en-US" sz="936" b="0" i="0" kern="1200" dirty="0" err="1">
                <a:solidFill>
                  <a:schemeClr val="tx1"/>
                </a:solidFill>
                <a:effectLst/>
                <a:latin typeface="+mn-lt"/>
                <a:ea typeface="+mn-ea"/>
                <a:cs typeface="+mn-cs"/>
              </a:rPr>
              <a:t>ie</a:t>
            </a:r>
            <a:r>
              <a:rPr lang="en-US" sz="936" b="0" i="0" kern="1200" dirty="0">
                <a:solidFill>
                  <a:schemeClr val="tx1"/>
                </a:solidFill>
                <a:effectLst/>
                <a:latin typeface="+mn-lt"/>
                <a:ea typeface="+mn-ea"/>
                <a:cs typeface="+mn-cs"/>
              </a:rPr>
              <a:t>. when selecting an account from a list …</a:t>
            </a:r>
          </a:p>
          <a:p>
            <a:pPr marL="0" marR="0" lvl="0" indent="0" algn="l" defTabSz="713174" rtl="0" eaLnBrk="1" fontAlgn="auto" latinLnBrk="0" hangingPunct="1">
              <a:lnSpc>
                <a:spcPct val="100000"/>
              </a:lnSpc>
              <a:spcBef>
                <a:spcPts val="0"/>
              </a:spcBef>
              <a:spcAft>
                <a:spcPts val="0"/>
              </a:spcAft>
              <a:buClrTx/>
              <a:buSzTx/>
              <a:buFontTx/>
              <a:buNone/>
              <a:tabLst/>
              <a:defRPr/>
            </a:pPr>
            <a:br>
              <a:rPr lang="en-US" sz="936" b="0" i="0" kern="1200" dirty="0">
                <a:solidFill>
                  <a:schemeClr val="tx1"/>
                </a:solidFill>
                <a:effectLst/>
                <a:latin typeface="+mn-lt"/>
                <a:ea typeface="+mn-ea"/>
                <a:cs typeface="+mn-cs"/>
              </a:rPr>
            </a:br>
            <a:r>
              <a:rPr lang="en-US" sz="936" b="0" i="0" kern="1200" dirty="0">
                <a:solidFill>
                  <a:schemeClr val="tx1"/>
                </a:solidFill>
                <a:effectLst/>
                <a:latin typeface="+mn-lt"/>
                <a:ea typeface="+mn-ea"/>
                <a:cs typeface="+mn-cs"/>
              </a:rPr>
              <a:t>- Use the </a:t>
            </a:r>
            <a:r>
              <a:rPr lang="en-US" sz="936" b="0" i="0" u="none" strike="noStrike" kern="1200" dirty="0">
                <a:solidFill>
                  <a:schemeClr val="tx1"/>
                </a:solidFill>
                <a:effectLst/>
                <a:latin typeface="+mn-lt"/>
                <a:ea typeface="+mn-ea"/>
                <a:cs typeface="+mn-cs"/>
                <a:hlinkClick r:id="rId3"/>
              </a:rPr>
              <a:t>@Input decorator</a:t>
            </a:r>
            <a:r>
              <a:rPr lang="en-US" sz="936" b="0" i="0" kern="1200" dirty="0">
                <a:solidFill>
                  <a:schemeClr val="tx1"/>
                </a:solidFill>
                <a:effectLst/>
                <a:latin typeface="+mn-lt"/>
                <a:ea typeface="+mn-ea"/>
                <a:cs typeface="+mn-cs"/>
              </a:rPr>
              <a:t> to make the selected account available for binding</a:t>
            </a:r>
          </a:p>
          <a:p>
            <a:pPr marL="0" marR="0" lvl="0" indent="0" algn="l" defTabSz="713174" rtl="0" eaLnBrk="1" fontAlgn="auto" latinLnBrk="0" hangingPunct="1">
              <a:lnSpc>
                <a:spcPct val="100000"/>
              </a:lnSpc>
              <a:spcBef>
                <a:spcPts val="0"/>
              </a:spcBef>
              <a:spcAft>
                <a:spcPts val="0"/>
              </a:spcAft>
              <a:buClrTx/>
              <a:buSzTx/>
              <a:buFontTx/>
              <a:buNone/>
              <a:tabLst/>
              <a:defRPr/>
            </a:pPr>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 Use </a:t>
            </a:r>
            <a:r>
              <a:rPr lang="en-US" sz="936" b="0" i="0" u="none" strike="noStrike" kern="1200" dirty="0">
                <a:solidFill>
                  <a:schemeClr val="tx1"/>
                </a:solidFill>
                <a:effectLst/>
                <a:latin typeface="+mn-lt"/>
                <a:ea typeface="+mn-ea"/>
                <a:cs typeface="+mn-cs"/>
                <a:hlinkClick r:id="rId4"/>
              </a:rPr>
              <a:t>property binding</a:t>
            </a:r>
            <a:r>
              <a:rPr lang="en-US" sz="936" b="0" i="0" kern="1200" dirty="0">
                <a:solidFill>
                  <a:schemeClr val="tx1"/>
                </a:solidFill>
                <a:effectLst/>
                <a:latin typeface="+mn-lt"/>
                <a:ea typeface="+mn-ea"/>
                <a:cs typeface="+mn-cs"/>
              </a:rPr>
              <a:t> to pass the selected account to the account (details) component</a:t>
            </a:r>
          </a:p>
          <a:p>
            <a:endParaRPr lang="en-US" dirty="0"/>
          </a:p>
          <a:p>
            <a:endParaRPr lang="en-US" dirty="0"/>
          </a:p>
          <a:p>
            <a:r>
              <a:rPr lang="en-US" dirty="0"/>
              <a:t>You can define the @Input() decorator on variables … and functions (</a:t>
            </a:r>
            <a:r>
              <a:rPr lang="en-US" dirty="0" err="1"/>
              <a:t>ie</a:t>
            </a:r>
            <a:r>
              <a:rPr lang="en-US" dirty="0"/>
              <a:t>. </a:t>
            </a:r>
            <a:r>
              <a:rPr lang="en-US" i="1" dirty="0" err="1"/>
              <a:t>setAccount</a:t>
            </a:r>
            <a:r>
              <a:rPr lang="en-US" i="1" dirty="0"/>
              <a:t>()</a:t>
            </a:r>
            <a:r>
              <a:rPr lang="en-US" dirty="0"/>
              <a:t>) as well</a:t>
            </a:r>
          </a:p>
          <a:p>
            <a:endParaRPr lang="en-US" dirty="0"/>
          </a:p>
          <a:p>
            <a:r>
              <a:rPr lang="en-US" sz="936" b="0" i="0" kern="1200" dirty="0">
                <a:solidFill>
                  <a:schemeClr val="tx1"/>
                </a:solidFill>
                <a:effectLst/>
                <a:latin typeface="+mn-lt"/>
                <a:ea typeface="+mn-ea"/>
                <a:cs typeface="+mn-cs"/>
              </a:rPr>
              <a:t>Detect and act upon changes to input property values with the </a:t>
            </a:r>
            <a:r>
              <a:rPr lang="en-US" b="1" dirty="0" err="1"/>
              <a:t>ngOnChanges</a:t>
            </a:r>
            <a:r>
              <a:rPr lang="en-US" b="1" dirty="0"/>
              <a:t>()</a:t>
            </a:r>
            <a:r>
              <a:rPr lang="en-US" sz="936" b="0" i="0" kern="1200" dirty="0">
                <a:solidFill>
                  <a:schemeClr val="tx1"/>
                </a:solidFill>
                <a:effectLst/>
                <a:latin typeface="+mn-lt"/>
                <a:ea typeface="+mn-ea"/>
                <a:cs typeface="+mn-cs"/>
              </a:rPr>
              <a:t>  lifecycle hook</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42</a:t>
            </a:fld>
            <a:endParaRPr lang="en-US"/>
          </a:p>
        </p:txBody>
      </p:sp>
    </p:spTree>
    <p:extLst>
      <p:ext uri="{BB962C8B-B14F-4D97-AF65-F5344CB8AC3E}">
        <p14:creationId xmlns:p14="http://schemas.microsoft.com/office/powerpoint/2010/main" val="4158723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kern="1200" dirty="0">
                <a:solidFill>
                  <a:schemeClr val="tx1"/>
                </a:solidFill>
                <a:effectLst/>
                <a:latin typeface="+mn-lt"/>
                <a:ea typeface="+mn-ea"/>
                <a:cs typeface="+mn-cs"/>
              </a:rPr>
              <a:t>The child component exposes an </a:t>
            </a:r>
            <a:r>
              <a:rPr lang="en-US" sz="936" b="0" i="0" u="none" strike="noStrike" kern="1200" dirty="0">
                <a:solidFill>
                  <a:schemeClr val="tx1"/>
                </a:solidFill>
                <a:effectLst/>
                <a:latin typeface="+mn-lt"/>
                <a:ea typeface="+mn-ea"/>
                <a:cs typeface="+mn-cs"/>
                <a:hlinkClick r:id="rId3"/>
              </a:rPr>
              <a:t>EventEmitter</a:t>
            </a:r>
            <a:r>
              <a:rPr lang="en-US" sz="936" b="0" i="0" kern="1200" dirty="0">
                <a:solidFill>
                  <a:schemeClr val="tx1"/>
                </a:solidFill>
                <a:effectLst/>
                <a:latin typeface="+mn-lt"/>
                <a:ea typeface="+mn-ea"/>
                <a:cs typeface="+mn-cs"/>
              </a:rPr>
              <a:t> property with which it emits events when something happens. </a:t>
            </a:r>
          </a:p>
          <a:p>
            <a:r>
              <a:rPr lang="en-US" sz="936" b="0" i="0" kern="1200" dirty="0">
                <a:solidFill>
                  <a:schemeClr val="tx1"/>
                </a:solidFill>
                <a:effectLst/>
                <a:latin typeface="+mn-lt"/>
                <a:ea typeface="+mn-ea"/>
                <a:cs typeface="+mn-cs"/>
              </a:rPr>
              <a:t>The parent binds to that event property and reacts to those events.</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The child's </a:t>
            </a:r>
            <a:r>
              <a:rPr lang="en-US" sz="936" b="0" i="0" u="none" strike="noStrike" kern="1200" dirty="0">
                <a:solidFill>
                  <a:schemeClr val="tx1"/>
                </a:solidFill>
                <a:effectLst/>
                <a:latin typeface="+mn-lt"/>
                <a:ea typeface="+mn-ea"/>
                <a:cs typeface="+mn-cs"/>
                <a:hlinkClick r:id="rId3"/>
              </a:rPr>
              <a:t>EventEmitter</a:t>
            </a:r>
            <a:r>
              <a:rPr lang="en-US" sz="936" b="0" i="0" kern="1200" dirty="0">
                <a:solidFill>
                  <a:schemeClr val="tx1"/>
                </a:solidFill>
                <a:effectLst/>
                <a:latin typeface="+mn-lt"/>
                <a:ea typeface="+mn-ea"/>
                <a:cs typeface="+mn-cs"/>
              </a:rPr>
              <a:t> property is an </a:t>
            </a:r>
            <a:r>
              <a:rPr lang="en-US" sz="936" b="0" i="1" kern="1200" dirty="0">
                <a:solidFill>
                  <a:schemeClr val="tx1"/>
                </a:solidFill>
                <a:effectLst/>
                <a:latin typeface="+mn-lt"/>
                <a:ea typeface="+mn-ea"/>
                <a:cs typeface="+mn-cs"/>
              </a:rPr>
              <a:t>output property</a:t>
            </a:r>
            <a:r>
              <a:rPr lang="en-US" sz="936" b="0" i="0" kern="1200" dirty="0">
                <a:solidFill>
                  <a:schemeClr val="tx1"/>
                </a:solidFill>
                <a:effectLst/>
                <a:latin typeface="+mn-lt"/>
                <a:ea typeface="+mn-ea"/>
                <a:cs typeface="+mn-cs"/>
              </a:rPr>
              <a:t>, typically adorned with an </a:t>
            </a:r>
            <a:r>
              <a:rPr lang="en-US" sz="936" b="0" i="0" u="none" strike="noStrike" kern="1200" dirty="0">
                <a:solidFill>
                  <a:schemeClr val="tx1"/>
                </a:solidFill>
                <a:effectLst/>
                <a:latin typeface="+mn-lt"/>
                <a:ea typeface="+mn-ea"/>
                <a:cs typeface="+mn-cs"/>
                <a:hlinkClick r:id="rId4"/>
              </a:rPr>
              <a:t>@Output decoration</a:t>
            </a:r>
            <a:r>
              <a:rPr lang="en-US" sz="936"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43</a:t>
            </a:fld>
            <a:endParaRPr lang="en-US"/>
          </a:p>
        </p:txBody>
      </p:sp>
    </p:spTree>
    <p:extLst>
      <p:ext uri="{BB962C8B-B14F-4D97-AF65-F5344CB8AC3E}">
        <p14:creationId xmlns:p14="http://schemas.microsoft.com/office/powerpoint/2010/main" val="801883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36" b="0" i="0" kern="1200" dirty="0">
                <a:solidFill>
                  <a:schemeClr val="tx1"/>
                </a:solidFill>
                <a:effectLst/>
                <a:latin typeface="+mn-lt"/>
                <a:ea typeface="+mn-ea"/>
                <a:cs typeface="+mn-cs"/>
              </a:rPr>
              <a:t>The child component exposes an </a:t>
            </a:r>
            <a:r>
              <a:rPr lang="en-US" sz="936" b="0" i="0" u="none" strike="noStrike" kern="1200" dirty="0">
                <a:solidFill>
                  <a:schemeClr val="tx1"/>
                </a:solidFill>
                <a:effectLst/>
                <a:latin typeface="+mn-lt"/>
                <a:ea typeface="+mn-ea"/>
                <a:cs typeface="+mn-cs"/>
                <a:hlinkClick r:id="rId3"/>
              </a:rPr>
              <a:t>EventEmitter</a:t>
            </a:r>
            <a:r>
              <a:rPr lang="en-US" sz="936" b="0" i="0" kern="1200" dirty="0">
                <a:solidFill>
                  <a:schemeClr val="tx1"/>
                </a:solidFill>
                <a:effectLst/>
                <a:latin typeface="+mn-lt"/>
                <a:ea typeface="+mn-ea"/>
                <a:cs typeface="+mn-cs"/>
              </a:rPr>
              <a:t> property with which it emits events when something happens. </a:t>
            </a:r>
          </a:p>
          <a:p>
            <a:pPr lvl="1"/>
            <a:r>
              <a:rPr lang="en-US" sz="936" b="0" i="0" kern="1200" dirty="0">
                <a:solidFill>
                  <a:schemeClr val="tx1"/>
                </a:solidFill>
                <a:effectLst/>
                <a:latin typeface="+mn-lt"/>
                <a:ea typeface="+mn-ea"/>
                <a:cs typeface="+mn-cs"/>
              </a:rPr>
              <a:t>The parent binds to that event property and reacts to those events.</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The child's </a:t>
            </a:r>
            <a:r>
              <a:rPr lang="en-US" sz="936" b="0" i="0" u="none" strike="noStrike" kern="1200" dirty="0">
                <a:solidFill>
                  <a:schemeClr val="tx1"/>
                </a:solidFill>
                <a:effectLst/>
                <a:latin typeface="+mn-lt"/>
                <a:ea typeface="+mn-ea"/>
                <a:cs typeface="+mn-cs"/>
                <a:hlinkClick r:id="rId3"/>
              </a:rPr>
              <a:t>EventEmitter</a:t>
            </a:r>
            <a:r>
              <a:rPr lang="en-US" sz="936" b="0" i="0" kern="1200" dirty="0">
                <a:solidFill>
                  <a:schemeClr val="tx1"/>
                </a:solidFill>
                <a:effectLst/>
                <a:latin typeface="+mn-lt"/>
                <a:ea typeface="+mn-ea"/>
                <a:cs typeface="+mn-cs"/>
              </a:rPr>
              <a:t> property is an </a:t>
            </a:r>
            <a:r>
              <a:rPr lang="en-US" sz="936" b="0" i="1" kern="1200" dirty="0">
                <a:solidFill>
                  <a:schemeClr val="tx1"/>
                </a:solidFill>
                <a:effectLst/>
                <a:latin typeface="+mn-lt"/>
                <a:ea typeface="+mn-ea"/>
                <a:cs typeface="+mn-cs"/>
              </a:rPr>
              <a:t>output property</a:t>
            </a:r>
            <a:r>
              <a:rPr lang="en-US" sz="936" b="0" i="0" kern="1200" dirty="0">
                <a:solidFill>
                  <a:schemeClr val="tx1"/>
                </a:solidFill>
                <a:effectLst/>
                <a:latin typeface="+mn-lt"/>
                <a:ea typeface="+mn-ea"/>
                <a:cs typeface="+mn-cs"/>
              </a:rPr>
              <a:t>, typically adorned with an </a:t>
            </a:r>
            <a:r>
              <a:rPr lang="en-US" sz="936" b="0" i="0" u="none" strike="noStrike" kern="1200" dirty="0">
                <a:solidFill>
                  <a:schemeClr val="tx1"/>
                </a:solidFill>
                <a:effectLst/>
                <a:latin typeface="+mn-lt"/>
                <a:ea typeface="+mn-ea"/>
                <a:cs typeface="+mn-cs"/>
                <a:hlinkClick r:id="rId4"/>
              </a:rPr>
              <a:t>@Output decoration</a:t>
            </a:r>
            <a:r>
              <a:rPr lang="en-US" sz="936" b="0" i="0" kern="1200" dirty="0">
                <a:solidFill>
                  <a:schemeClr val="tx1"/>
                </a:solidFill>
                <a:effectLst/>
                <a:latin typeface="+mn-lt"/>
                <a:ea typeface="+mn-ea"/>
                <a:cs typeface="+mn-cs"/>
              </a:rPr>
              <a:t> </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Another way for component interaction is a shared </a:t>
            </a:r>
            <a:r>
              <a:rPr lang="en-US" sz="936" b="1" i="1" kern="1200" dirty="0">
                <a:solidFill>
                  <a:schemeClr val="tx1"/>
                </a:solidFill>
                <a:effectLst/>
                <a:latin typeface="+mn-lt"/>
                <a:ea typeface="+mn-ea"/>
                <a:cs typeface="+mn-cs"/>
              </a:rPr>
              <a:t>Service</a:t>
            </a:r>
            <a:endParaRPr lang="en-US" b="1" i="1" dirty="0"/>
          </a:p>
        </p:txBody>
      </p:sp>
      <p:sp>
        <p:nvSpPr>
          <p:cNvPr id="4" name="Slide Number Placeholder 3"/>
          <p:cNvSpPr>
            <a:spLocks noGrp="1"/>
          </p:cNvSpPr>
          <p:nvPr>
            <p:ph type="sldNum" sz="quarter" idx="10"/>
          </p:nvPr>
        </p:nvSpPr>
        <p:spPr/>
        <p:txBody>
          <a:bodyPr/>
          <a:lstStyle/>
          <a:p>
            <a:fld id="{B1E3C4C0-2431-004D-AEB6-82128F6266CB}" type="slidenum">
              <a:rPr lang="en-US" smtClean="0"/>
              <a:t>44</a:t>
            </a:fld>
            <a:endParaRPr lang="en-US"/>
          </a:p>
        </p:txBody>
      </p:sp>
    </p:spTree>
    <p:extLst>
      <p:ext uri="{BB962C8B-B14F-4D97-AF65-F5344CB8AC3E}">
        <p14:creationId xmlns:p14="http://schemas.microsoft.com/office/powerpoint/2010/main" val="670756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Developed by </a:t>
            </a:r>
            <a:r>
              <a:rPr lang="en-US" dirty="0" err="1"/>
              <a:t>MicroSoft</a:t>
            </a:r>
            <a:endParaRPr lang="en-US" dirty="0"/>
          </a:p>
          <a:p>
            <a:endParaRPr lang="en-US" dirty="0"/>
          </a:p>
          <a:p>
            <a:pPr marL="171450" indent="-171450">
              <a:buFontTx/>
              <a:buChar char="-"/>
            </a:pPr>
            <a:r>
              <a:rPr lang="en-US" dirty="0"/>
              <a:t>adds extra features and syntax – fully compatible with ES 6</a:t>
            </a:r>
          </a:p>
          <a:p>
            <a:pPr marL="171450" indent="-171450">
              <a:buFontTx/>
              <a:buChar char="-"/>
            </a:pPr>
            <a:endParaRPr lang="en-US" dirty="0"/>
          </a:p>
          <a:p>
            <a:pPr marL="171450" indent="-171450">
              <a:buFontTx/>
              <a:buChar char="-"/>
            </a:pPr>
            <a:r>
              <a:rPr lang="en-US" dirty="0"/>
              <a:t>Browser can’t read TS – </a:t>
            </a:r>
            <a:r>
              <a:rPr lang="en-US" dirty="0" err="1"/>
              <a:t>transpile</a:t>
            </a:r>
            <a:r>
              <a:rPr lang="en-US" dirty="0"/>
              <a:t> with TSC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TSC installed via NPM ( </a:t>
            </a:r>
            <a:r>
              <a:rPr lang="en-US" dirty="0" err="1">
                <a:solidFill>
                  <a:srgbClr val="0D47A1"/>
                </a:solidFill>
                <a:latin typeface="Roboto" panose="02000000000000000000" pitchFamily="2" charset="0"/>
                <a:ea typeface="Roboto" panose="02000000000000000000" pitchFamily="2" charset="0"/>
              </a:rPr>
              <a:t>npm</a:t>
            </a:r>
            <a:r>
              <a:rPr lang="en-US" dirty="0">
                <a:solidFill>
                  <a:srgbClr val="0D47A1"/>
                </a:solidFill>
                <a:latin typeface="Roboto" panose="02000000000000000000" pitchFamily="2" charset="0"/>
                <a:ea typeface="Roboto" panose="02000000000000000000" pitchFamily="2" charset="0"/>
              </a:rPr>
              <a:t> install –g typescript )</a:t>
            </a:r>
          </a:p>
        </p:txBody>
      </p:sp>
      <p:sp>
        <p:nvSpPr>
          <p:cNvPr id="4" name="Slide Number Placeholder 3"/>
          <p:cNvSpPr>
            <a:spLocks noGrp="1"/>
          </p:cNvSpPr>
          <p:nvPr>
            <p:ph type="sldNum" sz="quarter" idx="10"/>
          </p:nvPr>
        </p:nvSpPr>
        <p:spPr/>
        <p:txBody>
          <a:bodyPr/>
          <a:lstStyle/>
          <a:p>
            <a:fld id="{B1E3C4C0-2431-004D-AEB6-82128F6266CB}" type="slidenum">
              <a:rPr lang="en-US" smtClean="0"/>
              <a:t>7</a:t>
            </a:fld>
            <a:endParaRPr lang="en-US"/>
          </a:p>
        </p:txBody>
      </p:sp>
    </p:spTree>
    <p:extLst>
      <p:ext uri="{BB962C8B-B14F-4D97-AF65-F5344CB8AC3E}">
        <p14:creationId xmlns:p14="http://schemas.microsoft.com/office/powerpoint/2010/main" val="766916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ng generate service </a:t>
            </a:r>
            <a:r>
              <a:rPr lang="en-US" dirty="0"/>
              <a:t>or  </a:t>
            </a:r>
            <a:r>
              <a:rPr lang="en-US" i="1" dirty="0"/>
              <a:t>ng g s</a:t>
            </a:r>
          </a:p>
          <a:p>
            <a:endParaRPr lang="en-US" dirty="0"/>
          </a:p>
          <a:p>
            <a:r>
              <a:rPr lang="en-US" dirty="0"/>
              <a:t>By default </a:t>
            </a:r>
            <a:r>
              <a:rPr lang="en-US" dirty="0" err="1"/>
              <a:t>providedIn</a:t>
            </a:r>
            <a:r>
              <a:rPr lang="en-US" dirty="0"/>
              <a:t> root -&gt; global service, available for all components in the application</a:t>
            </a:r>
          </a:p>
          <a:p>
            <a:endParaRPr lang="en-US" dirty="0"/>
          </a:p>
          <a:p>
            <a:r>
              <a:rPr lang="en-US" dirty="0"/>
              <a:t>Injected via constructor – private </a:t>
            </a:r>
            <a:r>
              <a:rPr lang="en-US" dirty="0" err="1"/>
              <a:t>varable</a:t>
            </a:r>
            <a:r>
              <a:rPr lang="en-US" dirty="0"/>
              <a:t>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45</a:t>
            </a:fld>
            <a:endParaRPr lang="en-US"/>
          </a:p>
        </p:txBody>
      </p:sp>
    </p:spTree>
    <p:extLst>
      <p:ext uri="{BB962C8B-B14F-4D97-AF65-F5344CB8AC3E}">
        <p14:creationId xmlns:p14="http://schemas.microsoft.com/office/powerpoint/2010/main" val="2503406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providedIn</a:t>
            </a:r>
            <a:r>
              <a:rPr lang="en-US" dirty="0"/>
              <a:t> root is optional. </a:t>
            </a:r>
          </a:p>
          <a:p>
            <a:r>
              <a:rPr lang="en-US" dirty="0"/>
              <a:t>When removed the Injectable needs to be added to the </a:t>
            </a:r>
            <a:r>
              <a:rPr lang="en-US" b="1" i="1" dirty="0"/>
              <a:t>providers</a:t>
            </a:r>
            <a:r>
              <a:rPr lang="en-US" dirty="0"/>
              <a:t> section of a module, component, etc.</a:t>
            </a:r>
          </a:p>
          <a:p>
            <a:endParaRPr lang="en-US" dirty="0"/>
          </a:p>
          <a:p>
            <a:r>
              <a:rPr lang="en-US" dirty="0"/>
              <a:t>In this case the </a:t>
            </a:r>
            <a:r>
              <a:rPr lang="en-US" dirty="0" err="1"/>
              <a:t>AccountService</a:t>
            </a:r>
            <a:r>
              <a:rPr lang="en-US" dirty="0"/>
              <a:t> is only available for the </a:t>
            </a:r>
            <a:r>
              <a:rPr lang="en-US" dirty="0" err="1"/>
              <a:t>AccountListComponent</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46</a:t>
            </a:fld>
            <a:endParaRPr lang="en-US"/>
          </a:p>
        </p:txBody>
      </p:sp>
    </p:spTree>
    <p:extLst>
      <p:ext uri="{BB962C8B-B14F-4D97-AF65-F5344CB8AC3E}">
        <p14:creationId xmlns:p14="http://schemas.microsoft.com/office/powerpoint/2010/main" val="3062898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36" b="0" i="0" kern="1200" dirty="0">
                <a:solidFill>
                  <a:schemeClr val="tx1"/>
                </a:solidFill>
                <a:effectLst/>
                <a:latin typeface="+mn-lt"/>
                <a:ea typeface="+mn-ea"/>
                <a:cs typeface="+mn-cs"/>
              </a:rPr>
              <a:t>Part of </a:t>
            </a:r>
            <a:r>
              <a:rPr lang="en-US" sz="936" b="0" i="0" kern="1200" dirty="0" err="1">
                <a:solidFill>
                  <a:schemeClr val="tx1"/>
                </a:solidFill>
                <a:effectLst/>
                <a:latin typeface="+mn-lt"/>
                <a:ea typeface="+mn-ea"/>
                <a:cs typeface="+mn-cs"/>
              </a:rPr>
              <a:t>RxJs</a:t>
            </a:r>
            <a:endParaRPr lang="en-US" sz="936" b="0" i="0" kern="1200" dirty="0">
              <a:solidFill>
                <a:schemeClr val="tx1"/>
              </a:solidFill>
              <a:effectLst/>
              <a:latin typeface="+mn-lt"/>
              <a:ea typeface="+mn-ea"/>
              <a:cs typeface="+mn-cs"/>
            </a:endParaRPr>
          </a:p>
          <a:p>
            <a:pPr lvl="0"/>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An observable can deliver multiple values of any type—literals, messages, or events, depending on the context. </a:t>
            </a:r>
          </a:p>
          <a:p>
            <a:r>
              <a:rPr lang="en-US" sz="936" b="0" i="0" kern="1200" dirty="0">
                <a:solidFill>
                  <a:schemeClr val="tx1"/>
                </a:solidFill>
                <a:effectLst/>
                <a:latin typeface="+mn-lt"/>
                <a:ea typeface="+mn-ea"/>
                <a:cs typeface="+mn-cs"/>
              </a:rPr>
              <a:t>The API for receiving values is the same whether the values are delivered synchronously or asynchronously. </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Because setup and teardown logic are both handled by the observable, your application code only needs to worry about subscribing to consume values, and when done, unsubscribing. Whether the stream was keystrokes, an HTTP response, or an interval timer, the interface for listening to values and stopping listening is the same.</a:t>
            </a:r>
          </a:p>
          <a:p>
            <a:r>
              <a:rPr lang="en-US" sz="936" b="0" i="0" kern="1200" dirty="0">
                <a:solidFill>
                  <a:schemeClr val="tx1"/>
                </a:solidFill>
                <a:effectLst/>
                <a:latin typeface="+mn-lt"/>
                <a:ea typeface="+mn-ea"/>
                <a:cs typeface="+mn-cs"/>
              </a:rPr>
              <a:t>Because of these advantages, observables are used extensively within Angular</a:t>
            </a: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47</a:t>
            </a:fld>
            <a:endParaRPr lang="en-US"/>
          </a:p>
        </p:txBody>
      </p:sp>
    </p:spTree>
    <p:extLst>
      <p:ext uri="{BB962C8B-B14F-4D97-AF65-F5344CB8AC3E}">
        <p14:creationId xmlns:p14="http://schemas.microsoft.com/office/powerpoint/2010/main" val="2336798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48</a:t>
            </a:fld>
            <a:endParaRPr lang="en-US"/>
          </a:p>
        </p:txBody>
      </p:sp>
    </p:spTree>
    <p:extLst>
      <p:ext uri="{BB962C8B-B14F-4D97-AF65-F5344CB8AC3E}">
        <p14:creationId xmlns:p14="http://schemas.microsoft.com/office/powerpoint/2010/main" val="4118254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pipe()</a:t>
            </a:r>
            <a:r>
              <a:rPr lang="en-US" sz="936" b="0" i="0" kern="1200" dirty="0">
                <a:solidFill>
                  <a:schemeClr val="tx1"/>
                </a:solidFill>
                <a:effectLst/>
                <a:latin typeface="+mn-lt"/>
                <a:ea typeface="+mn-ea"/>
                <a:cs typeface="+mn-cs"/>
              </a:rPr>
              <a:t> function takes as its arguments the functions you want to combine, and returns a new function that, when executed, runs the composed functions in sequence.</a:t>
            </a:r>
          </a:p>
          <a:p>
            <a:endParaRPr lang="en-US" sz="936" b="0" i="0" kern="1200" dirty="0">
              <a:solidFill>
                <a:schemeClr val="tx1"/>
              </a:solidFill>
              <a:effectLst/>
              <a:latin typeface="+mn-lt"/>
              <a:ea typeface="+mn-ea"/>
              <a:cs typeface="+mn-cs"/>
            </a:endParaRPr>
          </a:p>
          <a:p>
            <a:r>
              <a:rPr lang="en-US" sz="936" b="1" i="0" kern="1200" dirty="0">
                <a:solidFill>
                  <a:schemeClr val="tx1"/>
                </a:solidFill>
                <a:effectLst/>
                <a:latin typeface="+mn-lt"/>
                <a:ea typeface="+mn-ea"/>
                <a:cs typeface="+mn-cs"/>
              </a:rPr>
              <a:t>map()</a:t>
            </a:r>
            <a:r>
              <a:rPr lang="en-US" sz="936" b="0" i="0" kern="1200" dirty="0">
                <a:solidFill>
                  <a:schemeClr val="tx1"/>
                </a:solidFill>
                <a:effectLst/>
                <a:latin typeface="+mn-lt"/>
                <a:ea typeface="+mn-ea"/>
                <a:cs typeface="+mn-cs"/>
              </a:rPr>
              <a:t> transforms response to object</a:t>
            </a:r>
          </a:p>
          <a:p>
            <a:endParaRPr lang="en-US" sz="936"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E3C4C0-2431-004D-AEB6-82128F6266CB}" type="slidenum">
              <a:rPr lang="en-US" smtClean="0"/>
              <a:t>49</a:t>
            </a:fld>
            <a:endParaRPr lang="en-US"/>
          </a:p>
        </p:txBody>
      </p:sp>
    </p:spTree>
    <p:extLst>
      <p:ext uri="{BB962C8B-B14F-4D97-AF65-F5344CB8AC3E}">
        <p14:creationId xmlns:p14="http://schemas.microsoft.com/office/powerpoint/2010/main" val="312183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kern="1200" dirty="0">
                <a:solidFill>
                  <a:schemeClr val="tx1"/>
                </a:solidFill>
                <a:effectLst/>
                <a:latin typeface="+mn-lt"/>
                <a:ea typeface="+mn-ea"/>
                <a:cs typeface="+mn-cs"/>
              </a:rPr>
              <a:t>You need to subscribe to an Observable</a:t>
            </a:r>
          </a:p>
        </p:txBody>
      </p:sp>
      <p:sp>
        <p:nvSpPr>
          <p:cNvPr id="4" name="Slide Number Placeholder 3"/>
          <p:cNvSpPr>
            <a:spLocks noGrp="1"/>
          </p:cNvSpPr>
          <p:nvPr>
            <p:ph type="sldNum" sz="quarter" idx="10"/>
          </p:nvPr>
        </p:nvSpPr>
        <p:spPr/>
        <p:txBody>
          <a:bodyPr/>
          <a:lstStyle/>
          <a:p>
            <a:fld id="{B1E3C4C0-2431-004D-AEB6-82128F6266CB}" type="slidenum">
              <a:rPr lang="en-US" smtClean="0"/>
              <a:t>50</a:t>
            </a:fld>
            <a:endParaRPr lang="en-US"/>
          </a:p>
        </p:txBody>
      </p:sp>
    </p:spTree>
    <p:extLst>
      <p:ext uri="{BB962C8B-B14F-4D97-AF65-F5344CB8AC3E}">
        <p14:creationId xmlns:p14="http://schemas.microsoft.com/office/powerpoint/2010/main" val="1731761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A routed Angular application has one singleton instance of the </a:t>
            </a:r>
            <a:r>
              <a:rPr lang="en-US" sz="936" b="0" i="1" u="none" strike="noStrike" kern="1200" dirty="0">
                <a:solidFill>
                  <a:schemeClr val="tx1"/>
                </a:solidFill>
                <a:effectLst/>
                <a:latin typeface="+mn-lt"/>
                <a:ea typeface="+mn-ea"/>
                <a:cs typeface="+mn-cs"/>
                <a:hlinkClick r:id="rId3"/>
              </a:rPr>
              <a:t>Router</a:t>
            </a:r>
            <a:r>
              <a:rPr lang="en-US" sz="936" b="0" i="0" u="none" strike="noStrike" kern="1200" dirty="0">
                <a:solidFill>
                  <a:schemeClr val="tx1"/>
                </a:solidFill>
                <a:effectLst/>
                <a:latin typeface="+mn-lt"/>
                <a:ea typeface="+mn-ea"/>
                <a:cs typeface="+mn-cs"/>
              </a:rPr>
              <a:t> service. </a:t>
            </a:r>
          </a:p>
          <a:p>
            <a:r>
              <a:rPr lang="en-US" sz="936" b="0" i="0" u="none" strike="noStrike" kern="1200" dirty="0">
                <a:solidFill>
                  <a:schemeClr val="tx1"/>
                </a:solidFill>
                <a:effectLst/>
                <a:latin typeface="+mn-lt"/>
                <a:ea typeface="+mn-ea"/>
                <a:cs typeface="+mn-cs"/>
              </a:rPr>
              <a:t>When the browser's URL changes, that router looks for a corresponding </a:t>
            </a:r>
            <a:r>
              <a:rPr lang="en-US" b="0" u="none" strike="noStrike" dirty="0">
                <a:effectLst/>
                <a:hlinkClick r:id="rId4"/>
              </a:rPr>
              <a:t>Route</a:t>
            </a:r>
            <a:r>
              <a:rPr lang="en-US" sz="936" b="0" i="0" u="none" strike="noStrike" kern="1200" dirty="0">
                <a:solidFill>
                  <a:schemeClr val="tx1"/>
                </a:solidFill>
                <a:effectLst/>
                <a:latin typeface="+mn-lt"/>
                <a:ea typeface="+mn-ea"/>
                <a:cs typeface="+mn-cs"/>
              </a:rPr>
              <a:t> from which it can determine the component to display.</a:t>
            </a:r>
          </a:p>
          <a:p>
            <a:endParaRPr lang="en-US" dirty="0"/>
          </a:p>
          <a:p>
            <a:r>
              <a:rPr lang="en-US" dirty="0"/>
              <a:t>app-</a:t>
            </a:r>
            <a:r>
              <a:rPr lang="en-US" dirty="0" err="1"/>
              <a:t>routing.module.ts</a:t>
            </a:r>
            <a:r>
              <a:rPr lang="en-US" dirty="0"/>
              <a:t> - generated by CLI  ( --routing ) … with empty routes array.</a:t>
            </a:r>
          </a:p>
          <a:p>
            <a:endParaRPr lang="en-US" dirty="0"/>
          </a:p>
          <a:p>
            <a:r>
              <a:rPr lang="en-US" dirty="0"/>
              <a:t>Each route needs at least a path and a component.  </a:t>
            </a:r>
            <a:r>
              <a:rPr lang="en-US" sz="936" b="0" i="0" u="none" strike="noStrike" kern="1200" dirty="0">
                <a:solidFill>
                  <a:schemeClr val="tx1"/>
                </a:solidFill>
                <a:effectLst/>
                <a:latin typeface="+mn-lt"/>
                <a:ea typeface="+mn-ea"/>
                <a:cs typeface="+mn-cs"/>
              </a:rPr>
              <a:t>There are </a:t>
            </a:r>
            <a:r>
              <a:rPr lang="en-US" sz="936" b="0" i="1" u="none" strike="noStrike" kern="1200" dirty="0">
                <a:solidFill>
                  <a:schemeClr val="tx1"/>
                </a:solidFill>
                <a:effectLst/>
                <a:latin typeface="+mn-lt"/>
                <a:ea typeface="+mn-ea"/>
                <a:cs typeface="+mn-cs"/>
              </a:rPr>
              <a:t>no leading slashes</a:t>
            </a:r>
            <a:r>
              <a:rPr lang="en-US" sz="936" b="0" i="0" u="none" strike="noStrike" kern="1200" dirty="0">
                <a:solidFill>
                  <a:schemeClr val="tx1"/>
                </a:solidFill>
                <a:effectLst/>
                <a:latin typeface="+mn-lt"/>
                <a:ea typeface="+mn-ea"/>
                <a:cs typeface="+mn-cs"/>
              </a:rPr>
              <a:t> in the </a:t>
            </a:r>
            <a:r>
              <a:rPr lang="en-US" sz="936" b="0" i="1" u="none" strike="noStrike" kern="1200" dirty="0">
                <a:solidFill>
                  <a:schemeClr val="tx1"/>
                </a:solidFill>
                <a:effectLst/>
                <a:latin typeface="+mn-lt"/>
                <a:ea typeface="+mn-ea"/>
                <a:cs typeface="+mn-cs"/>
              </a:rPr>
              <a:t>path</a:t>
            </a:r>
            <a:r>
              <a:rPr lang="en-US" sz="936" b="0" i="0" u="none" strike="noStrike" kern="1200" dirty="0">
                <a:solidFill>
                  <a:schemeClr val="tx1"/>
                </a:solidFill>
                <a:effectLst/>
                <a:latin typeface="+mn-lt"/>
                <a:ea typeface="+mn-ea"/>
                <a:cs typeface="+mn-cs"/>
              </a:rPr>
              <a:t>. </a:t>
            </a:r>
          </a:p>
          <a:p>
            <a:endParaRPr lang="en-US" sz="936" b="0" i="0" u="none" strike="noStrike" kern="1200" dirty="0">
              <a:solidFill>
                <a:schemeClr val="tx1"/>
              </a:solidFill>
              <a:effectLst/>
              <a:latin typeface="+mn-lt"/>
              <a:ea typeface="+mn-ea"/>
              <a:cs typeface="+mn-cs"/>
            </a:endParaRPr>
          </a:p>
          <a:p>
            <a:r>
              <a:rPr lang="en-US" dirty="0"/>
              <a:t>**</a:t>
            </a:r>
            <a:r>
              <a:rPr lang="en-US" sz="936" b="0" i="0" u="none" strike="noStrike" kern="1200" dirty="0">
                <a:solidFill>
                  <a:schemeClr val="tx1"/>
                </a:solidFill>
                <a:effectLst/>
                <a:latin typeface="+mn-lt"/>
                <a:ea typeface="+mn-ea"/>
                <a:cs typeface="+mn-cs"/>
              </a:rPr>
              <a:t> path is a wildcard -&gt; page not found (404)</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The order of the routes in the configuration matters and this is by design. The router uses a first-match wins strategy when matching routes,</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51</a:t>
            </a:fld>
            <a:endParaRPr lang="en-US"/>
          </a:p>
        </p:txBody>
      </p:sp>
    </p:spTree>
    <p:extLst>
      <p:ext uri="{BB962C8B-B14F-4D97-AF65-F5344CB8AC3E}">
        <p14:creationId xmlns:p14="http://schemas.microsoft.com/office/powerpoint/2010/main" val="2039297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Routes translated to links in HTML template</a:t>
            </a:r>
          </a:p>
          <a:p>
            <a:endParaRPr lang="en-US" dirty="0"/>
          </a:p>
          <a:p>
            <a:r>
              <a:rPr lang="en-US" dirty="0"/>
              <a:t>Use </a:t>
            </a:r>
            <a:r>
              <a:rPr lang="en-US" dirty="0" err="1"/>
              <a:t>routerlink</a:t>
            </a:r>
            <a:r>
              <a:rPr lang="en-US" dirty="0"/>
              <a:t> directive in stead of a </a:t>
            </a:r>
            <a:r>
              <a:rPr lang="en-US" dirty="0" err="1"/>
              <a:t>href</a:t>
            </a:r>
            <a:r>
              <a:rPr lang="en-US" dirty="0"/>
              <a:t>=“”. </a:t>
            </a:r>
            <a:r>
              <a:rPr lang="en-US" dirty="0" err="1"/>
              <a:t>Href</a:t>
            </a:r>
            <a:r>
              <a:rPr lang="en-US" dirty="0"/>
              <a:t> is </a:t>
            </a:r>
            <a:r>
              <a:rPr lang="en-US" dirty="0" err="1"/>
              <a:t>releoading</a:t>
            </a:r>
            <a:r>
              <a:rPr lang="en-US" dirty="0"/>
              <a:t> the page … execute a full bootstrap, etc.</a:t>
            </a:r>
          </a:p>
          <a:p>
            <a:r>
              <a:rPr lang="en-US" dirty="0" err="1"/>
              <a:t>Routerlink</a:t>
            </a:r>
            <a:r>
              <a:rPr lang="en-US" dirty="0"/>
              <a:t> </a:t>
            </a:r>
          </a:p>
          <a:p>
            <a:endParaRPr lang="en-US" dirty="0"/>
          </a:p>
          <a:p>
            <a:r>
              <a:rPr lang="en-US" dirty="0" err="1"/>
              <a:t>routerlink</a:t>
            </a:r>
            <a:r>
              <a:rPr lang="en-US" dirty="0"/>
              <a:t>: </a:t>
            </a:r>
          </a:p>
          <a:p>
            <a:r>
              <a:rPr lang="en-US" dirty="0"/>
              <a:t>	/account – absolute path</a:t>
            </a:r>
          </a:p>
          <a:p>
            <a:r>
              <a:rPr lang="en-US" dirty="0"/>
              <a:t>	account – relative path … </a:t>
            </a:r>
            <a:r>
              <a:rPr lang="en-US" dirty="0" err="1"/>
              <a:t>wil</a:t>
            </a:r>
            <a:r>
              <a:rPr lang="en-US" dirty="0"/>
              <a:t> be added to the current path</a:t>
            </a:r>
          </a:p>
          <a:p>
            <a:endParaRPr lang="en-US" dirty="0"/>
          </a:p>
          <a:p>
            <a:r>
              <a:rPr lang="en-US" dirty="0"/>
              <a:t>You need to define a &lt;router-outlet&gt; directive in your template to display the component that is activated by a route</a:t>
            </a:r>
          </a:p>
        </p:txBody>
      </p:sp>
      <p:sp>
        <p:nvSpPr>
          <p:cNvPr id="4" name="Slide Number Placeholder 3"/>
          <p:cNvSpPr>
            <a:spLocks noGrp="1"/>
          </p:cNvSpPr>
          <p:nvPr>
            <p:ph type="sldNum" sz="quarter" idx="10"/>
          </p:nvPr>
        </p:nvSpPr>
        <p:spPr/>
        <p:txBody>
          <a:bodyPr/>
          <a:lstStyle/>
          <a:p>
            <a:fld id="{B1E3C4C0-2431-004D-AEB6-82128F6266CB}" type="slidenum">
              <a:rPr lang="en-US" smtClean="0"/>
              <a:t>52</a:t>
            </a:fld>
            <a:endParaRPr lang="en-US"/>
          </a:p>
        </p:txBody>
      </p:sp>
    </p:spTree>
    <p:extLst>
      <p:ext uri="{BB962C8B-B14F-4D97-AF65-F5344CB8AC3E}">
        <p14:creationId xmlns:p14="http://schemas.microsoft.com/office/powerpoint/2010/main" val="33950676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Routes translated to links in HTML template</a:t>
            </a:r>
          </a:p>
          <a:p>
            <a:endParaRPr lang="en-US" dirty="0"/>
          </a:p>
          <a:p>
            <a:r>
              <a:rPr lang="en-US" dirty="0"/>
              <a:t>Use </a:t>
            </a:r>
            <a:r>
              <a:rPr lang="en-US" dirty="0" err="1"/>
              <a:t>routerLink</a:t>
            </a:r>
            <a:r>
              <a:rPr lang="en-US" dirty="0"/>
              <a:t> directive in stead of a </a:t>
            </a:r>
            <a:r>
              <a:rPr lang="en-US" dirty="0" err="1"/>
              <a:t>href</a:t>
            </a:r>
            <a:r>
              <a:rPr lang="en-US" dirty="0"/>
              <a:t>=“”. </a:t>
            </a:r>
            <a:r>
              <a:rPr lang="en-US" dirty="0" err="1"/>
              <a:t>Href</a:t>
            </a:r>
            <a:r>
              <a:rPr lang="en-US" dirty="0"/>
              <a:t> is </a:t>
            </a:r>
            <a:r>
              <a:rPr lang="en-US" dirty="0" err="1"/>
              <a:t>releoading</a:t>
            </a:r>
            <a:r>
              <a:rPr lang="en-US" dirty="0"/>
              <a:t> the page … execute a full bootstrap, etc.</a:t>
            </a:r>
          </a:p>
          <a:p>
            <a:r>
              <a:rPr lang="en-US" dirty="0" err="1"/>
              <a:t>RouterLink</a:t>
            </a:r>
            <a:r>
              <a:rPr lang="en-US" dirty="0"/>
              <a:t> </a:t>
            </a:r>
          </a:p>
          <a:p>
            <a:endParaRPr lang="en-US" dirty="0"/>
          </a:p>
          <a:p>
            <a:r>
              <a:rPr lang="en-US" dirty="0" err="1"/>
              <a:t>routerLink</a:t>
            </a:r>
            <a:r>
              <a:rPr lang="en-US" dirty="0"/>
              <a:t>: </a:t>
            </a:r>
          </a:p>
          <a:p>
            <a:r>
              <a:rPr lang="en-US" dirty="0"/>
              <a:t>	/account – absolute path</a:t>
            </a:r>
          </a:p>
          <a:p>
            <a:r>
              <a:rPr lang="en-US" dirty="0"/>
              <a:t>	account – relative path … </a:t>
            </a:r>
            <a:r>
              <a:rPr lang="en-US" dirty="0" err="1"/>
              <a:t>wil</a:t>
            </a:r>
            <a:r>
              <a:rPr lang="en-US" dirty="0"/>
              <a:t> be added to the current path</a:t>
            </a:r>
          </a:p>
          <a:p>
            <a:endParaRPr lang="en-US" dirty="0"/>
          </a:p>
          <a:p>
            <a:r>
              <a:rPr lang="en-US" dirty="0"/>
              <a:t>You need to define a &lt;router-outlet&gt; directive in your template to display the component that is activated by a route</a:t>
            </a:r>
          </a:p>
        </p:txBody>
      </p:sp>
      <p:sp>
        <p:nvSpPr>
          <p:cNvPr id="4" name="Slide Number Placeholder 3"/>
          <p:cNvSpPr>
            <a:spLocks noGrp="1"/>
          </p:cNvSpPr>
          <p:nvPr>
            <p:ph type="sldNum" sz="quarter" idx="10"/>
          </p:nvPr>
        </p:nvSpPr>
        <p:spPr/>
        <p:txBody>
          <a:bodyPr/>
          <a:lstStyle/>
          <a:p>
            <a:fld id="{B1E3C4C0-2431-004D-AEB6-82128F6266CB}" type="slidenum">
              <a:rPr lang="en-US" smtClean="0"/>
              <a:t>53</a:t>
            </a:fld>
            <a:endParaRPr lang="en-US"/>
          </a:p>
        </p:txBody>
      </p:sp>
    </p:spTree>
    <p:extLst>
      <p:ext uri="{BB962C8B-B14F-4D97-AF65-F5344CB8AC3E}">
        <p14:creationId xmlns:p14="http://schemas.microsoft.com/office/powerpoint/2010/main" val="4168271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route path and parameters are available through an injected router service called the </a:t>
            </a:r>
            <a:r>
              <a:rPr lang="en-US" sz="936" b="0" i="0" u="none" strike="noStrike" kern="1200" dirty="0">
                <a:solidFill>
                  <a:schemeClr val="tx1"/>
                </a:solidFill>
                <a:effectLst/>
                <a:latin typeface="+mn-lt"/>
                <a:ea typeface="+mn-ea"/>
                <a:cs typeface="+mn-cs"/>
                <a:hlinkClick r:id="rId3"/>
              </a:rPr>
              <a:t>ActivatedRoute</a:t>
            </a:r>
            <a:r>
              <a:rPr lang="en-US" sz="936" b="0" i="0" u="none" strike="noStrike" kern="1200" dirty="0">
                <a:solidFill>
                  <a:schemeClr val="tx1"/>
                </a:solidFill>
                <a:effectLst/>
                <a:latin typeface="+mn-lt"/>
                <a:ea typeface="+mn-ea"/>
                <a:cs typeface="+mn-cs"/>
              </a:rPr>
              <a:t>.</a:t>
            </a:r>
          </a:p>
          <a:p>
            <a:endParaRPr lang="en-US" dirty="0"/>
          </a:p>
          <a:p>
            <a:r>
              <a:rPr lang="en-US" dirty="0"/>
              <a:t>Note: </a:t>
            </a:r>
            <a:r>
              <a:rPr lang="en-US" dirty="0" err="1"/>
              <a:t>params.id</a:t>
            </a:r>
            <a:r>
              <a:rPr lang="en-US" dirty="0"/>
              <a:t> maps to :id in route definition</a:t>
            </a:r>
          </a:p>
          <a:p>
            <a:endParaRPr lang="en-US" dirty="0"/>
          </a:p>
          <a:p>
            <a:r>
              <a:rPr lang="en-US" dirty="0"/>
              <a:t>Check </a:t>
            </a:r>
            <a:r>
              <a:rPr lang="en-US" dirty="0" err="1"/>
              <a:t>Router,RoutingEvents</a:t>
            </a:r>
            <a:r>
              <a:rPr lang="en-US" dirty="0"/>
              <a:t>  </a:t>
            </a:r>
          </a:p>
        </p:txBody>
      </p:sp>
      <p:sp>
        <p:nvSpPr>
          <p:cNvPr id="4" name="Slide Number Placeholder 3"/>
          <p:cNvSpPr>
            <a:spLocks noGrp="1"/>
          </p:cNvSpPr>
          <p:nvPr>
            <p:ph type="sldNum" sz="quarter" idx="10"/>
          </p:nvPr>
        </p:nvSpPr>
        <p:spPr/>
        <p:txBody>
          <a:bodyPr/>
          <a:lstStyle/>
          <a:p>
            <a:fld id="{B1E3C4C0-2431-004D-AEB6-82128F6266CB}" type="slidenum">
              <a:rPr lang="en-US" smtClean="0"/>
              <a:t>54</a:t>
            </a:fld>
            <a:endParaRPr lang="en-US"/>
          </a:p>
        </p:txBody>
      </p:sp>
    </p:spTree>
    <p:extLst>
      <p:ext uri="{BB962C8B-B14F-4D97-AF65-F5344CB8AC3E}">
        <p14:creationId xmlns:p14="http://schemas.microsoft.com/office/powerpoint/2010/main" val="224517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Tx/>
              <a:buChar char="-"/>
            </a:pPr>
            <a:r>
              <a:rPr lang="en-US" dirty="0"/>
              <a:t>Static type checking – helps to prevent bugs</a:t>
            </a:r>
          </a:p>
          <a:p>
            <a:pPr marL="171450" indent="-171450">
              <a:buFontTx/>
              <a:buChar char="-"/>
            </a:pPr>
            <a:endParaRPr lang="en-US" dirty="0"/>
          </a:p>
          <a:p>
            <a:pPr marL="171450" indent="-171450">
              <a:buFontTx/>
              <a:buChar char="-"/>
            </a:pPr>
            <a:r>
              <a:rPr lang="en-US" dirty="0"/>
              <a:t>Classes – OO </a:t>
            </a:r>
            <a:r>
              <a:rPr lang="en-US" dirty="0">
                <a:sym typeface="Wingdings" pitchFamily="2" charset="2"/>
              </a:rPr>
              <a:t> interfaces, extend. No JS Prototypes anymore</a:t>
            </a:r>
            <a:endParaRPr lang="en-US" dirty="0"/>
          </a:p>
          <a:p>
            <a:pPr marL="171450" indent="-171450">
              <a:buFontTx/>
              <a:buChar char="-"/>
            </a:pPr>
            <a:endParaRPr lang="en-US" dirty="0"/>
          </a:p>
          <a:p>
            <a:pPr marL="171450" indent="-171450">
              <a:buFontTx/>
              <a:buChar char="-"/>
            </a:pPr>
            <a:r>
              <a:rPr lang="en-US" dirty="0"/>
              <a:t>Modularity  - modules, import,  export</a:t>
            </a:r>
          </a:p>
          <a:p>
            <a:pPr marL="171450" indent="-171450">
              <a:buFontTx/>
              <a:buChar char="-"/>
            </a:pPr>
            <a:endParaRPr lang="en-US" dirty="0"/>
          </a:p>
          <a:p>
            <a:pPr marL="171450" indent="-171450">
              <a:buFontTx/>
              <a:buChar char="-"/>
            </a:pPr>
            <a:r>
              <a:rPr lang="en-US" dirty="0"/>
              <a:t>ES6 features like arrow functions, LET + CONST for declaring variables</a:t>
            </a:r>
          </a:p>
        </p:txBody>
      </p:sp>
      <p:sp>
        <p:nvSpPr>
          <p:cNvPr id="4" name="Slide Number Placeholder 3"/>
          <p:cNvSpPr>
            <a:spLocks noGrp="1"/>
          </p:cNvSpPr>
          <p:nvPr>
            <p:ph type="sldNum" sz="quarter" idx="10"/>
          </p:nvPr>
        </p:nvSpPr>
        <p:spPr/>
        <p:txBody>
          <a:bodyPr/>
          <a:lstStyle/>
          <a:p>
            <a:fld id="{B1E3C4C0-2431-004D-AEB6-82128F6266CB}" type="slidenum">
              <a:rPr lang="en-US" smtClean="0"/>
              <a:t>8</a:t>
            </a:fld>
            <a:endParaRPr lang="en-US"/>
          </a:p>
        </p:txBody>
      </p:sp>
    </p:spTree>
    <p:extLst>
      <p:ext uri="{BB962C8B-B14F-4D97-AF65-F5344CB8AC3E}">
        <p14:creationId xmlns:p14="http://schemas.microsoft.com/office/powerpoint/2010/main" val="4157109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route path and parameters are available through an injected router service called the </a:t>
            </a:r>
            <a:r>
              <a:rPr lang="en-US" sz="936" b="0" i="0" u="none" strike="noStrike" kern="1200" dirty="0">
                <a:solidFill>
                  <a:schemeClr val="tx1"/>
                </a:solidFill>
                <a:effectLst/>
                <a:latin typeface="+mn-lt"/>
                <a:ea typeface="+mn-ea"/>
                <a:cs typeface="+mn-cs"/>
                <a:hlinkClick r:id="rId3"/>
              </a:rPr>
              <a:t>ActivatedRoute</a:t>
            </a:r>
            <a:r>
              <a:rPr lang="en-US" sz="936" b="0" i="0" u="none" strike="noStrike" kern="1200" dirty="0">
                <a:solidFill>
                  <a:schemeClr val="tx1"/>
                </a:solidFill>
                <a:effectLst/>
                <a:latin typeface="+mn-lt"/>
                <a:ea typeface="+mn-ea"/>
                <a:cs typeface="+mn-cs"/>
              </a:rPr>
              <a:t>.</a:t>
            </a:r>
          </a:p>
          <a:p>
            <a:endParaRPr lang="en-US" dirty="0"/>
          </a:p>
          <a:p>
            <a:r>
              <a:rPr lang="en-US" dirty="0"/>
              <a:t>Note: </a:t>
            </a:r>
            <a:r>
              <a:rPr lang="en-US" dirty="0" err="1"/>
              <a:t>params.id</a:t>
            </a:r>
            <a:r>
              <a:rPr lang="en-US" dirty="0"/>
              <a:t> maps to :id in route definition</a:t>
            </a:r>
          </a:p>
          <a:p>
            <a:endParaRPr lang="en-US" dirty="0"/>
          </a:p>
          <a:p>
            <a:r>
              <a:rPr lang="en-US" dirty="0"/>
              <a:t>Check </a:t>
            </a:r>
            <a:r>
              <a:rPr lang="en-US" dirty="0" err="1"/>
              <a:t>Router,RoutingEvents</a:t>
            </a:r>
            <a:r>
              <a:rPr lang="en-US" dirty="0"/>
              <a:t>  </a:t>
            </a:r>
          </a:p>
        </p:txBody>
      </p:sp>
      <p:sp>
        <p:nvSpPr>
          <p:cNvPr id="4" name="Slide Number Placeholder 3"/>
          <p:cNvSpPr>
            <a:spLocks noGrp="1"/>
          </p:cNvSpPr>
          <p:nvPr>
            <p:ph type="sldNum" sz="quarter" idx="10"/>
          </p:nvPr>
        </p:nvSpPr>
        <p:spPr/>
        <p:txBody>
          <a:bodyPr/>
          <a:lstStyle/>
          <a:p>
            <a:fld id="{B1E3C4C0-2431-004D-AEB6-82128F6266CB}" type="slidenum">
              <a:rPr lang="en-US" smtClean="0"/>
              <a:t>55</a:t>
            </a:fld>
            <a:endParaRPr lang="en-US"/>
          </a:p>
        </p:txBody>
      </p:sp>
    </p:spTree>
    <p:extLst>
      <p:ext uri="{BB962C8B-B14F-4D97-AF65-F5344CB8AC3E}">
        <p14:creationId xmlns:p14="http://schemas.microsoft.com/office/powerpoint/2010/main" val="41941736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rPr>
              <a:t>The route path and parameters are available through an injected router service called the </a:t>
            </a:r>
            <a:r>
              <a:rPr lang="en-US" sz="936" b="0" i="0" u="none" strike="noStrike" kern="1200" dirty="0">
                <a:solidFill>
                  <a:schemeClr val="tx1"/>
                </a:solidFill>
                <a:effectLst/>
                <a:latin typeface="+mn-lt"/>
                <a:ea typeface="+mn-ea"/>
                <a:cs typeface="+mn-cs"/>
                <a:hlinkClick r:id="rId3"/>
              </a:rPr>
              <a:t>ActivatedRoute</a:t>
            </a:r>
            <a:r>
              <a:rPr lang="en-US" sz="936" b="0" i="0" u="none" strike="noStrike" kern="1200" dirty="0">
                <a:solidFill>
                  <a:schemeClr val="tx1"/>
                </a:solidFill>
                <a:effectLst/>
                <a:latin typeface="+mn-lt"/>
                <a:ea typeface="+mn-ea"/>
                <a:cs typeface="+mn-cs"/>
              </a:rPr>
              <a:t>.</a:t>
            </a:r>
          </a:p>
          <a:p>
            <a:endParaRPr lang="en-US" dirty="0"/>
          </a:p>
          <a:p>
            <a:r>
              <a:rPr lang="en-US" dirty="0"/>
              <a:t>Note: </a:t>
            </a:r>
            <a:r>
              <a:rPr lang="en-US" dirty="0" err="1"/>
              <a:t>params.id</a:t>
            </a:r>
            <a:r>
              <a:rPr lang="en-US" dirty="0"/>
              <a:t> maps to :id in route definition</a:t>
            </a:r>
          </a:p>
          <a:p>
            <a:endParaRPr lang="en-US" dirty="0"/>
          </a:p>
          <a:p>
            <a:r>
              <a:rPr lang="en-US" dirty="0"/>
              <a:t>Check </a:t>
            </a:r>
            <a:r>
              <a:rPr lang="en-US" dirty="0" err="1"/>
              <a:t>Router,RoutingEvents</a:t>
            </a:r>
            <a:r>
              <a:rPr lang="en-US" dirty="0"/>
              <a:t>  </a:t>
            </a:r>
          </a:p>
        </p:txBody>
      </p:sp>
      <p:sp>
        <p:nvSpPr>
          <p:cNvPr id="4" name="Slide Number Placeholder 3"/>
          <p:cNvSpPr>
            <a:spLocks noGrp="1"/>
          </p:cNvSpPr>
          <p:nvPr>
            <p:ph type="sldNum" sz="quarter" idx="10"/>
          </p:nvPr>
        </p:nvSpPr>
        <p:spPr/>
        <p:txBody>
          <a:bodyPr/>
          <a:lstStyle/>
          <a:p>
            <a:fld id="{B1E3C4C0-2431-004D-AEB6-82128F6266CB}" type="slidenum">
              <a:rPr lang="en-US" smtClean="0"/>
              <a:t>56</a:t>
            </a:fld>
            <a:endParaRPr lang="en-US"/>
          </a:p>
        </p:txBody>
      </p:sp>
    </p:spTree>
    <p:extLst>
      <p:ext uri="{BB962C8B-B14F-4D97-AF65-F5344CB8AC3E}">
        <p14:creationId xmlns:p14="http://schemas.microsoft.com/office/powerpoint/2010/main" val="3867653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something is not working as expected -&gt; check console </a:t>
            </a:r>
          </a:p>
          <a:p>
            <a:endParaRPr lang="en-US" dirty="0"/>
          </a:p>
          <a:p>
            <a:r>
              <a:rPr lang="en-US" dirty="0"/>
              <a:t>At runtime only JavaScript is executed by the browser … error messages can be quite verbose and in example line numbers relate to the line numbers in the generated JavaScript code.</a:t>
            </a:r>
          </a:p>
          <a:p>
            <a:endParaRPr lang="en-US" dirty="0"/>
          </a:p>
          <a:p>
            <a:r>
              <a:rPr lang="en-US" dirty="0"/>
              <a:t>Developer tools – webpack -&gt; access typescript code based on generated map-files</a:t>
            </a:r>
          </a:p>
          <a:p>
            <a:endParaRPr lang="en-US" dirty="0"/>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57</a:t>
            </a:fld>
            <a:endParaRPr lang="en-US"/>
          </a:p>
        </p:txBody>
      </p:sp>
    </p:spTree>
    <p:extLst>
      <p:ext uri="{BB962C8B-B14F-4D97-AF65-F5344CB8AC3E}">
        <p14:creationId xmlns:p14="http://schemas.microsoft.com/office/powerpoint/2010/main" val="1876236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 tools – Sources</a:t>
            </a:r>
          </a:p>
          <a:p>
            <a:endParaRPr lang="en-US" dirty="0"/>
          </a:p>
          <a:p>
            <a:r>
              <a:rPr lang="en-US" dirty="0"/>
              <a:t>- via webpack://   .  folder  =&gt;  access to TypeScript code and debug TypeScript code</a:t>
            </a:r>
          </a:p>
          <a:p>
            <a:endParaRPr lang="en-US" dirty="0"/>
          </a:p>
          <a:p>
            <a:pPr marL="0" marR="0" lvl="0" indent="0" algn="l" defTabSz="713174" rtl="0" eaLnBrk="1" fontAlgn="auto" latinLnBrk="0" hangingPunct="1">
              <a:lnSpc>
                <a:spcPct val="100000"/>
              </a:lnSpc>
              <a:spcBef>
                <a:spcPts val="0"/>
              </a:spcBef>
              <a:spcAft>
                <a:spcPts val="0"/>
              </a:spcAft>
              <a:buClrTx/>
              <a:buSzTx/>
              <a:buFontTx/>
              <a:buNone/>
              <a:tabLst/>
              <a:defRPr/>
            </a:pPr>
            <a:r>
              <a:rPr lang="en-US" dirty="0"/>
              <a:t>access typescript code based on generated map-files, so DEV only</a:t>
            </a:r>
          </a:p>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58</a:t>
            </a:fld>
            <a:endParaRPr lang="en-US"/>
          </a:p>
        </p:txBody>
      </p:sp>
    </p:spTree>
    <p:extLst>
      <p:ext uri="{BB962C8B-B14F-4D97-AF65-F5344CB8AC3E}">
        <p14:creationId xmlns:p14="http://schemas.microsoft.com/office/powerpoint/2010/main" val="698692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kern="1200" dirty="0">
                <a:solidFill>
                  <a:schemeClr val="tx1"/>
                </a:solidFill>
                <a:effectLst/>
                <a:latin typeface="+mn-lt"/>
                <a:ea typeface="+mn-ea"/>
                <a:cs typeface="+mn-cs"/>
              </a:rPr>
              <a:t>Augury helps to visualize the application through component trees, and visual debugging tools. </a:t>
            </a:r>
          </a:p>
          <a:p>
            <a:r>
              <a:rPr lang="en-US" sz="936" b="0" i="0" kern="1200">
                <a:solidFill>
                  <a:schemeClr val="tx1"/>
                </a:solidFill>
                <a:effectLst/>
                <a:latin typeface="+mn-lt"/>
                <a:ea typeface="+mn-ea"/>
                <a:cs typeface="+mn-cs"/>
              </a:rPr>
              <a:t>You get </a:t>
            </a:r>
            <a:r>
              <a:rPr lang="en-US" sz="936" b="0" i="0" kern="1200" dirty="0">
                <a:solidFill>
                  <a:schemeClr val="tx1"/>
                </a:solidFill>
                <a:effectLst/>
                <a:latin typeface="+mn-lt"/>
                <a:ea typeface="+mn-ea"/>
                <a:cs typeface="+mn-cs"/>
              </a:rPr>
              <a:t>immediate insight </a:t>
            </a:r>
            <a:r>
              <a:rPr lang="en-US" sz="936" b="0" i="0" kern="1200">
                <a:solidFill>
                  <a:schemeClr val="tx1"/>
                </a:solidFill>
                <a:effectLst/>
                <a:latin typeface="+mn-lt"/>
                <a:ea typeface="+mn-ea"/>
                <a:cs typeface="+mn-cs"/>
              </a:rPr>
              <a:t>into the </a:t>
            </a:r>
            <a:r>
              <a:rPr lang="en-US" sz="936" b="0" i="0" kern="1200" dirty="0">
                <a:solidFill>
                  <a:schemeClr val="tx1"/>
                </a:solidFill>
                <a:effectLst/>
                <a:latin typeface="+mn-lt"/>
                <a:ea typeface="+mn-ea"/>
                <a:cs typeface="+mn-cs"/>
              </a:rPr>
              <a:t>application structure, change detection and performance characteristics.</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59</a:t>
            </a:fld>
            <a:endParaRPr lang="en-US"/>
          </a:p>
        </p:txBody>
      </p:sp>
    </p:spTree>
    <p:extLst>
      <p:ext uri="{BB962C8B-B14F-4D97-AF65-F5344CB8AC3E}">
        <p14:creationId xmlns:p14="http://schemas.microsoft.com/office/powerpoint/2010/main" val="1869796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60</a:t>
            </a:fld>
            <a:endParaRPr lang="en-US"/>
          </a:p>
        </p:txBody>
      </p:sp>
    </p:spTree>
    <p:extLst>
      <p:ext uri="{BB962C8B-B14F-4D97-AF65-F5344CB8AC3E}">
        <p14:creationId xmlns:p14="http://schemas.microsoft.com/office/powerpoint/2010/main" val="4154882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61</a:t>
            </a:fld>
            <a:endParaRPr lang="en-US"/>
          </a:p>
        </p:txBody>
      </p:sp>
    </p:spTree>
    <p:extLst>
      <p:ext uri="{BB962C8B-B14F-4D97-AF65-F5344CB8AC3E}">
        <p14:creationId xmlns:p14="http://schemas.microsoft.com/office/powerpoint/2010/main" val="1260084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62</a:t>
            </a:fld>
            <a:endParaRPr lang="en-US"/>
          </a:p>
        </p:txBody>
      </p:sp>
    </p:spTree>
    <p:extLst>
      <p:ext uri="{BB962C8B-B14F-4D97-AF65-F5344CB8AC3E}">
        <p14:creationId xmlns:p14="http://schemas.microsoft.com/office/powerpoint/2010/main" val="233592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Tuple -&gt; Array where the type of a fixed number of elements is known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object – non primitive type (string, number, </a:t>
            </a:r>
            <a:r>
              <a:rPr lang="en-US" sz="1200" b="0" i="0" kern="1200" dirty="0" err="1">
                <a:solidFill>
                  <a:schemeClr val="tx1"/>
                </a:solidFill>
                <a:effectLst/>
                <a:latin typeface="+mn-lt"/>
                <a:ea typeface="+mn-ea"/>
                <a:cs typeface="+mn-cs"/>
              </a:rPr>
              <a:t>boolean</a:t>
            </a:r>
            <a:r>
              <a:rPr lang="en-US" sz="1200" b="0" i="0" kern="1200" dirty="0">
                <a:solidFill>
                  <a:schemeClr val="tx1"/>
                </a:solidFill>
                <a:effectLst/>
                <a:latin typeface="+mn-lt"/>
                <a:ea typeface="+mn-ea"/>
                <a:cs typeface="+mn-cs"/>
              </a:rPr>
              <a:t>, null)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null and undefined are subtypes of all other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the --</a:t>
            </a:r>
            <a:r>
              <a:rPr lang="en-US" sz="1200" b="0" i="0" kern="1200" dirty="0" err="1">
                <a:solidFill>
                  <a:schemeClr val="tx1"/>
                </a:solidFill>
                <a:effectLst/>
                <a:latin typeface="+mn-lt"/>
                <a:ea typeface="+mn-ea"/>
                <a:cs typeface="+mn-cs"/>
              </a:rPr>
              <a:t>strictNullChecks</a:t>
            </a:r>
            <a:r>
              <a:rPr lang="en-US" sz="1200" b="0" i="0" kern="1200" dirty="0">
                <a:solidFill>
                  <a:schemeClr val="tx1"/>
                </a:solidFill>
                <a:effectLst/>
                <a:latin typeface="+mn-lt"/>
                <a:ea typeface="+mn-ea"/>
                <a:cs typeface="+mn-cs"/>
              </a:rPr>
              <a:t> flag, null and undefined are only assignable to void and their respective types</a:t>
            </a:r>
          </a:p>
          <a:p>
            <a:endParaRPr lang="en-US" dirty="0"/>
          </a:p>
          <a:p>
            <a:r>
              <a:rPr lang="en-US" sz="1200" b="0" i="0" kern="1200" dirty="0">
                <a:solidFill>
                  <a:schemeClr val="tx1"/>
                </a:solidFill>
                <a:effectLst/>
                <a:latin typeface="+mn-lt"/>
                <a:ea typeface="+mn-ea"/>
                <a:cs typeface="+mn-cs"/>
              </a:rPr>
              <a:t>In cases where you want to pass in either a string or null or undefined, you can use the union type string | null | undefined</a:t>
            </a:r>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9</a:t>
            </a:fld>
            <a:endParaRPr lang="en-US"/>
          </a:p>
        </p:txBody>
      </p:sp>
    </p:spTree>
    <p:extLst>
      <p:ext uri="{BB962C8B-B14F-4D97-AF65-F5344CB8AC3E}">
        <p14:creationId xmlns:p14="http://schemas.microsoft.com/office/powerpoint/2010/main" val="189740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E3C4C0-2431-004D-AEB6-82128F6266CB}" type="slidenum">
              <a:rPr lang="en-US" smtClean="0"/>
              <a:t>10</a:t>
            </a:fld>
            <a:endParaRPr lang="en-US"/>
          </a:p>
        </p:txBody>
      </p:sp>
    </p:spTree>
    <p:extLst>
      <p:ext uri="{BB962C8B-B14F-4D97-AF65-F5344CB8AC3E}">
        <p14:creationId xmlns:p14="http://schemas.microsoft.com/office/powerpoint/2010/main" val="3669032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kern="1200" dirty="0">
                <a:solidFill>
                  <a:schemeClr val="tx1"/>
                </a:solidFill>
                <a:effectLst/>
                <a:latin typeface="+mn-lt"/>
                <a:ea typeface="+mn-ea"/>
                <a:cs typeface="+mn-cs"/>
              </a:rPr>
              <a:t>Angular is a platform that makes it easy to build applications with the web. </a:t>
            </a:r>
          </a:p>
          <a:p>
            <a:r>
              <a:rPr lang="en-US" sz="936" b="0" i="0" kern="1200" dirty="0">
                <a:solidFill>
                  <a:schemeClr val="tx1"/>
                </a:solidFill>
                <a:effectLst/>
                <a:latin typeface="+mn-lt"/>
                <a:ea typeface="+mn-ea"/>
                <a:cs typeface="+mn-cs"/>
              </a:rPr>
              <a:t>Angular combines declarative templates, dependency injection, end to end tooling, and integrated best practices to solve development challenges. </a:t>
            </a:r>
          </a:p>
        </p:txBody>
      </p:sp>
      <p:sp>
        <p:nvSpPr>
          <p:cNvPr id="4" name="Slide Number Placeholder 3"/>
          <p:cNvSpPr>
            <a:spLocks noGrp="1"/>
          </p:cNvSpPr>
          <p:nvPr>
            <p:ph type="sldNum" sz="quarter" idx="10"/>
          </p:nvPr>
        </p:nvSpPr>
        <p:spPr/>
        <p:txBody>
          <a:bodyPr/>
          <a:lstStyle/>
          <a:p>
            <a:fld id="{B1E3C4C0-2431-004D-AEB6-82128F6266CB}" type="slidenum">
              <a:rPr lang="en-US" smtClean="0"/>
              <a:t>13</a:t>
            </a:fld>
            <a:endParaRPr lang="en-US"/>
          </a:p>
        </p:txBody>
      </p:sp>
    </p:spTree>
    <p:extLst>
      <p:ext uri="{BB962C8B-B14F-4D97-AF65-F5344CB8AC3E}">
        <p14:creationId xmlns:p14="http://schemas.microsoft.com/office/powerpoint/2010/main" val="814789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declares a compilation context for a set of components that is dedicated to an application domain, a workflow, or a closely related set of capabilities. </a:t>
            </a:r>
          </a:p>
          <a:p>
            <a:r>
              <a:rPr lang="en-US" sz="936" b="0" i="0" u="none" strike="noStrike" kern="1200" dirty="0">
                <a:solidFill>
                  <a:schemeClr val="tx1"/>
                </a:solidFill>
                <a:effectLst/>
                <a:latin typeface="+mn-lt"/>
                <a:ea typeface="+mn-ea"/>
                <a:cs typeface="+mn-cs"/>
              </a:rPr>
              <a:t>An </a:t>
            </a:r>
            <a:r>
              <a:rPr lang="en-US" sz="936" b="0" i="0" u="none" strike="noStrike" kern="1200" dirty="0" err="1">
                <a:solidFill>
                  <a:schemeClr val="tx1"/>
                </a:solidFill>
                <a:effectLst/>
                <a:latin typeface="+mn-lt"/>
                <a:ea typeface="+mn-ea"/>
                <a:cs typeface="+mn-cs"/>
              </a:rPr>
              <a:t>NgModule</a:t>
            </a:r>
            <a:r>
              <a:rPr lang="en-US" sz="936" b="0" i="0" u="none" strike="noStrike" kern="1200" dirty="0">
                <a:solidFill>
                  <a:schemeClr val="tx1"/>
                </a:solidFill>
                <a:effectLst/>
                <a:latin typeface="+mn-lt"/>
                <a:ea typeface="+mn-ea"/>
                <a:cs typeface="+mn-cs"/>
              </a:rPr>
              <a:t> can associate its components with related code, such as services, to form functional units.</a:t>
            </a:r>
          </a:p>
          <a:p>
            <a:endParaRPr lang="en-US" sz="936" b="0" i="0" u="none" strike="noStrike" kern="1200" dirty="0">
              <a:solidFill>
                <a:schemeClr val="tx1"/>
              </a:solidFill>
              <a:effectLst/>
              <a:latin typeface="+mn-lt"/>
              <a:ea typeface="+mn-ea"/>
              <a:cs typeface="+mn-cs"/>
            </a:endParaRPr>
          </a:p>
          <a:p>
            <a:r>
              <a:rPr lang="en-US" sz="936" b="0" i="0" u="none" strike="noStrike" kern="1200" dirty="0">
                <a:solidFill>
                  <a:schemeClr val="tx1"/>
                </a:solidFill>
                <a:effectLst/>
                <a:latin typeface="+mn-lt"/>
                <a:ea typeface="+mn-ea"/>
                <a:cs typeface="+mn-cs"/>
              </a:rPr>
              <a:t>Every Angular app has a </a:t>
            </a:r>
            <a:r>
              <a:rPr lang="en-US" sz="936" b="0" i="1" u="none" strike="noStrike" kern="1200" dirty="0">
                <a:solidFill>
                  <a:schemeClr val="tx1"/>
                </a:solidFill>
                <a:effectLst/>
                <a:latin typeface="+mn-lt"/>
                <a:ea typeface="+mn-ea"/>
                <a:cs typeface="+mn-cs"/>
              </a:rPr>
              <a:t>root module</a:t>
            </a:r>
            <a:r>
              <a:rPr lang="en-US" sz="936" b="0" i="0" u="none" strike="noStrike" kern="1200" dirty="0">
                <a:solidFill>
                  <a:schemeClr val="tx1"/>
                </a:solidFill>
                <a:effectLst/>
                <a:latin typeface="+mn-lt"/>
                <a:ea typeface="+mn-ea"/>
                <a:cs typeface="+mn-cs"/>
              </a:rPr>
              <a:t>, conventionally named </a:t>
            </a:r>
            <a:r>
              <a:rPr lang="en-US" dirty="0" err="1"/>
              <a:t>AppModule</a:t>
            </a:r>
            <a:r>
              <a:rPr lang="en-US" sz="936" b="0" i="0" u="none" strike="noStrike" kern="1200" dirty="0">
                <a:solidFill>
                  <a:schemeClr val="tx1"/>
                </a:solidFill>
                <a:effectLst/>
                <a:latin typeface="+mn-lt"/>
                <a:ea typeface="+mn-ea"/>
                <a:cs typeface="+mn-cs"/>
              </a:rPr>
              <a:t>, which provides the bootstrap mechanism that launches the application. </a:t>
            </a:r>
          </a:p>
          <a:p>
            <a:r>
              <a:rPr lang="en-US" sz="936" b="0" i="0" u="none" strike="noStrike" kern="1200" dirty="0">
                <a:solidFill>
                  <a:schemeClr val="tx1"/>
                </a:solidFill>
                <a:effectLst/>
                <a:latin typeface="+mn-lt"/>
                <a:ea typeface="+mn-ea"/>
                <a:cs typeface="+mn-cs"/>
              </a:rPr>
              <a:t>An app typically contains many functional modules.</a:t>
            </a:r>
          </a:p>
        </p:txBody>
      </p:sp>
      <p:sp>
        <p:nvSpPr>
          <p:cNvPr id="4" name="Slide Number Placeholder 3"/>
          <p:cNvSpPr>
            <a:spLocks noGrp="1"/>
          </p:cNvSpPr>
          <p:nvPr>
            <p:ph type="sldNum" sz="quarter" idx="10"/>
          </p:nvPr>
        </p:nvSpPr>
        <p:spPr/>
        <p:txBody>
          <a:bodyPr/>
          <a:lstStyle/>
          <a:p>
            <a:fld id="{B1E3C4C0-2431-004D-AEB6-82128F6266CB}" type="slidenum">
              <a:rPr lang="en-US" smtClean="0"/>
              <a:t>14</a:t>
            </a:fld>
            <a:endParaRPr lang="en-US"/>
          </a:p>
        </p:txBody>
      </p:sp>
    </p:spTree>
    <p:extLst>
      <p:ext uri="{BB962C8B-B14F-4D97-AF65-F5344CB8AC3E}">
        <p14:creationId xmlns:p14="http://schemas.microsoft.com/office/powerpoint/2010/main" val="1735357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15E4ED-986F-1C48-842D-4051DA778285}" type="datetimeFigureOut">
              <a:rPr lang="en-US" smtClean="0"/>
              <a:t>7/10/18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7184722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5E4ED-986F-1C48-842D-4051DA778285}" type="datetimeFigureOut">
              <a:rPr lang="en-US" smtClean="0"/>
              <a:t>7/10/18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2977103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5E4ED-986F-1C48-842D-4051DA778285}" type="datetimeFigureOut">
              <a:rPr lang="en-US" smtClean="0"/>
              <a:t>7/10/18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917877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5E4ED-986F-1C48-842D-4051DA778285}" type="datetimeFigureOut">
              <a:rPr lang="en-US" smtClean="0"/>
              <a:t>7/10/18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20167336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15E4ED-986F-1C48-842D-4051DA778285}" type="datetimeFigureOut">
              <a:rPr lang="en-US" smtClean="0"/>
              <a:t>7/10/18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8110242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5E4ED-986F-1C48-842D-4051DA778285}" type="datetimeFigureOut">
              <a:rPr lang="en-US" smtClean="0"/>
              <a:t>7/10/18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8192936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15E4ED-986F-1C48-842D-4051DA778285}" type="datetimeFigureOut">
              <a:rPr lang="en-US" smtClean="0"/>
              <a:t>7/10/18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7857467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15E4ED-986F-1C48-842D-4051DA778285}" type="datetimeFigureOut">
              <a:rPr lang="en-US" smtClean="0"/>
              <a:t>7/10/18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41350398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15E4ED-986F-1C48-842D-4051DA778285}" type="datetimeFigureOut">
              <a:rPr lang="en-US" smtClean="0"/>
              <a:t>7/10/18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92465415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B15E4ED-986F-1C48-842D-4051DA778285}" type="datetimeFigureOut">
              <a:rPr lang="en-US" smtClean="0"/>
              <a:t>7/10/18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42759012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B15E4ED-986F-1C48-842D-4051DA778285}" type="datetimeFigureOut">
              <a:rPr lang="en-US" smtClean="0"/>
              <a:t>7/10/18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9C28F-64F8-9E41-A721-A9B1AA8A6F60}" type="slidenum">
              <a:rPr lang="en-US" smtClean="0"/>
              <a:t>‹#›</a:t>
            </a:fld>
            <a:endParaRPr lang="en-US"/>
          </a:p>
        </p:txBody>
      </p:sp>
    </p:spTree>
    <p:extLst>
      <p:ext uri="{BB962C8B-B14F-4D97-AF65-F5344CB8AC3E}">
        <p14:creationId xmlns:p14="http://schemas.microsoft.com/office/powerpoint/2010/main" val="19634985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AB15E4ED-986F-1C48-842D-4051DA778285}" type="datetimeFigureOut">
              <a:rPr lang="en-US" smtClean="0"/>
              <a:t>7/10/18</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C989C28F-64F8-9E41-A721-A9B1AA8A6F60}" type="slidenum">
              <a:rPr lang="en-US" smtClean="0"/>
              <a:t>‹#›</a:t>
            </a:fld>
            <a:endParaRPr lang="en-US"/>
          </a:p>
        </p:txBody>
      </p:sp>
    </p:spTree>
    <p:extLst>
      <p:ext uri="{BB962C8B-B14F-4D97-AF65-F5344CB8AC3E}">
        <p14:creationId xmlns:p14="http://schemas.microsoft.com/office/powerpoint/2010/main" val="3419070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2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2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tiff"/><Relationship Id="rId5" Type="http://schemas.microsoft.com/office/2007/relationships/hdphoto" Target="../media/hdphoto1.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5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tiff"/></Relationships>
</file>

<file path=ppt/slides/_rels/slide5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8.tiff"/></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6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82299B-B48A-AC47-9A3D-B27BEB3D55E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9780" y="0"/>
            <a:ext cx="10193868" cy="5734050"/>
          </a:xfrm>
          <a:prstGeom prst="rect">
            <a:avLst/>
          </a:prstGeom>
        </p:spPr>
      </p:pic>
    </p:spTree>
    <p:extLst>
      <p:ext uri="{BB962C8B-B14F-4D97-AF65-F5344CB8AC3E}">
        <p14:creationId xmlns:p14="http://schemas.microsoft.com/office/powerpoint/2010/main" val="4084172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843259" y="1597949"/>
            <a:ext cx="3971629" cy="3027828"/>
          </a:xfrm>
        </p:spPr>
        <p:txBody>
          <a:bodyPr>
            <a:normAutofit/>
          </a:bodyPr>
          <a:lstStyle/>
          <a:p>
            <a:r>
              <a:rPr lang="en-US" dirty="0">
                <a:solidFill>
                  <a:srgbClr val="0D47A1"/>
                </a:solidFill>
                <a:latin typeface="Roboto" panose="02000000000000000000" pitchFamily="2" charset="0"/>
                <a:ea typeface="Roboto" panose="02000000000000000000" pitchFamily="2" charset="0"/>
              </a:rPr>
              <a:t>OO</a:t>
            </a:r>
          </a:p>
          <a:p>
            <a:pPr lvl="1"/>
            <a:r>
              <a:rPr lang="en-US" dirty="0">
                <a:solidFill>
                  <a:srgbClr val="0D47A1"/>
                </a:solidFill>
                <a:latin typeface="Roboto" panose="02000000000000000000" pitchFamily="2" charset="0"/>
                <a:ea typeface="Roboto" panose="02000000000000000000" pitchFamily="2" charset="0"/>
              </a:rPr>
              <a:t>Inheritance</a:t>
            </a:r>
          </a:p>
          <a:p>
            <a:pPr lvl="1"/>
            <a:r>
              <a:rPr lang="en-US" dirty="0">
                <a:solidFill>
                  <a:srgbClr val="0D47A1"/>
                </a:solidFill>
                <a:latin typeface="Roboto" panose="02000000000000000000" pitchFamily="2" charset="0"/>
                <a:ea typeface="Roboto" panose="02000000000000000000" pitchFamily="2" charset="0"/>
              </a:rPr>
              <a:t>Interface</a:t>
            </a:r>
          </a:p>
          <a:p>
            <a:pPr lvl="1"/>
            <a:r>
              <a:rPr lang="en-US" dirty="0">
                <a:solidFill>
                  <a:srgbClr val="0D47A1"/>
                </a:solidFill>
                <a:latin typeface="Roboto" panose="02000000000000000000" pitchFamily="2" charset="0"/>
                <a:ea typeface="Roboto" panose="02000000000000000000" pitchFamily="2" charset="0"/>
              </a:rPr>
              <a:t>import / export</a:t>
            </a:r>
          </a:p>
          <a:p>
            <a:pPr lvl="1"/>
            <a:endParaRPr lang="en-US" dirty="0">
              <a:solidFill>
                <a:srgbClr val="0D47A1"/>
              </a:solidFill>
              <a:latin typeface="Roboto" panose="02000000000000000000" pitchFamily="2" charset="0"/>
              <a:ea typeface="Roboto" panose="02000000000000000000" pitchFamily="2" charset="0"/>
            </a:endParaRPr>
          </a:p>
          <a:p>
            <a:pPr lvl="1"/>
            <a:endParaRPr lang="en-US" dirty="0">
              <a:solidFill>
                <a:srgbClr val="0D47A1"/>
              </a:solidFill>
              <a:latin typeface="Roboto" panose="02000000000000000000"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Access modifiers</a:t>
            </a:r>
          </a:p>
          <a:p>
            <a:pPr lvl="1"/>
            <a:r>
              <a:rPr lang="en-US" dirty="0">
                <a:solidFill>
                  <a:srgbClr val="0D47A1"/>
                </a:solidFill>
                <a:latin typeface="Roboto" panose="02000000000000000000" pitchFamily="2" charset="0"/>
                <a:ea typeface="Roboto" panose="02000000000000000000" pitchFamily="2" charset="0"/>
              </a:rPr>
              <a:t>public,  private,  protected</a:t>
            </a:r>
          </a:p>
          <a:p>
            <a:pPr lvl="1"/>
            <a:endParaRPr lang="en-US" dirty="0">
              <a:solidFill>
                <a:srgbClr val="0D47A1"/>
              </a:solidFill>
              <a:latin typeface="Roboto" panose="02000000000000000000" pitchFamily="2" charset="0"/>
              <a:ea typeface="Roboto" panose="02000000000000000000" pitchFamily="2" charset="0"/>
            </a:endParaRPr>
          </a:p>
          <a:p>
            <a:pPr marL="0" indent="0">
              <a:buNone/>
            </a:pPr>
            <a:endParaRPr lang="en-US" dirty="0">
              <a:solidFill>
                <a:srgbClr val="0D47A1"/>
              </a:solidFill>
              <a:latin typeface="Roboto" panose="02000000000000000000" pitchFamily="2" charset="0"/>
              <a:ea typeface="Roboto" panose="02000000000000000000" pitchFamily="2" charset="0"/>
            </a:endParaRPr>
          </a:p>
        </p:txBody>
      </p:sp>
      <p:grpSp>
        <p:nvGrpSpPr>
          <p:cNvPr id="9" name="Group 8">
            <a:extLst>
              <a:ext uri="{FF2B5EF4-FFF2-40B4-BE49-F238E27FC236}">
                <a16:creationId xmlns:a16="http://schemas.microsoft.com/office/drawing/2014/main" id="{54CA00E9-E6F2-1D41-980C-DAA3649F4F34}"/>
              </a:ext>
            </a:extLst>
          </p:cNvPr>
          <p:cNvGrpSpPr/>
          <p:nvPr/>
        </p:nvGrpSpPr>
        <p:grpSpPr>
          <a:xfrm>
            <a:off x="0" y="-7200"/>
            <a:ext cx="9144000" cy="660530"/>
            <a:chOff x="0" y="3214"/>
            <a:chExt cx="12192000" cy="880706"/>
          </a:xfrm>
        </p:grpSpPr>
        <p:sp>
          <p:nvSpPr>
            <p:cNvPr id="11" name="Rectangle 10">
              <a:extLst>
                <a:ext uri="{FF2B5EF4-FFF2-40B4-BE49-F238E27FC236}">
                  <a16:creationId xmlns:a16="http://schemas.microsoft.com/office/drawing/2014/main" id="{15B468A6-ED87-564F-9E77-7D6883FEFBAD}"/>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12" name="Picture 11">
              <a:extLst>
                <a:ext uri="{FF2B5EF4-FFF2-40B4-BE49-F238E27FC236}">
                  <a16:creationId xmlns:a16="http://schemas.microsoft.com/office/drawing/2014/main" id="{3C3D7EF3-5E1E-2346-B230-C753B2727F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670" y="121920"/>
              <a:ext cx="623570" cy="623570"/>
            </a:xfrm>
            <a:prstGeom prst="rect">
              <a:avLst/>
            </a:prstGeom>
            <a:ln w="12700">
              <a:solidFill>
                <a:schemeClr val="bg1"/>
              </a:solidFill>
            </a:ln>
          </p:spPr>
        </p:pic>
      </p:grpSp>
      <p:sp>
        <p:nvSpPr>
          <p:cNvPr id="13" name="Title 1">
            <a:extLst>
              <a:ext uri="{FF2B5EF4-FFF2-40B4-BE49-F238E27FC236}">
                <a16:creationId xmlns:a16="http://schemas.microsoft.com/office/drawing/2014/main" id="{CDD0A842-DB88-DF40-8558-57775F19451C}"/>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TypeScript</a:t>
            </a:r>
          </a:p>
        </p:txBody>
      </p:sp>
      <p:sp>
        <p:nvSpPr>
          <p:cNvPr id="7" name="Content Placeholder 4">
            <a:extLst>
              <a:ext uri="{FF2B5EF4-FFF2-40B4-BE49-F238E27FC236}">
                <a16:creationId xmlns:a16="http://schemas.microsoft.com/office/drawing/2014/main" id="{1A3EEC17-D6FE-3540-AC6A-7C5C0A15F03F}"/>
              </a:ext>
            </a:extLst>
          </p:cNvPr>
          <p:cNvSpPr txBox="1">
            <a:spLocks/>
          </p:cNvSpPr>
          <p:nvPr/>
        </p:nvSpPr>
        <p:spPr>
          <a:xfrm>
            <a:off x="5117184" y="1597949"/>
            <a:ext cx="3063711" cy="370747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rgbClr val="0D47A1"/>
                </a:solidFill>
                <a:latin typeface="Roboto" panose="02000000000000000000" pitchFamily="2" charset="0"/>
                <a:ea typeface="Roboto" panose="02000000000000000000" pitchFamily="2" charset="0"/>
              </a:rPr>
              <a:t>Variables</a:t>
            </a:r>
          </a:p>
          <a:p>
            <a:pPr lvl="1"/>
            <a:r>
              <a:rPr lang="en-US" dirty="0">
                <a:solidFill>
                  <a:srgbClr val="0D47A1"/>
                </a:solidFill>
                <a:latin typeface="Roboto" panose="02000000000000000000" pitchFamily="2" charset="0"/>
                <a:ea typeface="Roboto" panose="02000000000000000000" pitchFamily="2" charset="0"/>
              </a:rPr>
              <a:t>let, </a:t>
            </a:r>
            <a:r>
              <a:rPr lang="en-US" dirty="0" err="1">
                <a:solidFill>
                  <a:srgbClr val="0D47A1"/>
                </a:solidFill>
                <a:latin typeface="Roboto" panose="02000000000000000000" pitchFamily="2" charset="0"/>
                <a:ea typeface="Roboto" panose="02000000000000000000" pitchFamily="2" charset="0"/>
              </a:rPr>
              <a:t>const</a:t>
            </a:r>
            <a:r>
              <a:rPr lang="en-US" dirty="0">
                <a:solidFill>
                  <a:srgbClr val="0D47A1"/>
                </a:solidFill>
                <a:latin typeface="Roboto" panose="02000000000000000000" pitchFamily="2" charset="0"/>
                <a:ea typeface="Roboto" panose="02000000000000000000" pitchFamily="2" charset="0"/>
              </a:rPr>
              <a:t>, </a:t>
            </a:r>
            <a:r>
              <a:rPr lang="en-US" dirty="0" err="1">
                <a:solidFill>
                  <a:srgbClr val="0D47A1"/>
                </a:solidFill>
                <a:latin typeface="Roboto" panose="02000000000000000000" pitchFamily="2" charset="0"/>
                <a:ea typeface="Roboto" panose="02000000000000000000" pitchFamily="2" charset="0"/>
              </a:rPr>
              <a:t>var</a:t>
            </a:r>
            <a:endParaRPr lang="en-US" dirty="0">
              <a:solidFill>
                <a:srgbClr val="0D47A1"/>
              </a:solidFill>
              <a:latin typeface="Roboto" panose="02000000000000000000" pitchFamily="2" charset="0"/>
              <a:ea typeface="Roboto" panose="02000000000000000000" pitchFamily="2" charset="0"/>
            </a:endParaRPr>
          </a:p>
          <a:p>
            <a:pPr lvl="1"/>
            <a:r>
              <a:rPr lang="en-US" dirty="0">
                <a:solidFill>
                  <a:srgbClr val="0D47A1"/>
                </a:solidFill>
                <a:latin typeface="Roboto" panose="02000000000000000000" pitchFamily="2" charset="0"/>
                <a:ea typeface="Roboto" panose="02000000000000000000" pitchFamily="2" charset="0"/>
              </a:rPr>
              <a:t>optional</a:t>
            </a:r>
          </a:p>
          <a:p>
            <a:pPr lvl="1"/>
            <a:r>
              <a:rPr lang="en-US" dirty="0" err="1">
                <a:solidFill>
                  <a:srgbClr val="0D47A1"/>
                </a:solidFill>
                <a:latin typeface="Roboto" panose="02000000000000000000" pitchFamily="2" charset="0"/>
                <a:ea typeface="Roboto" panose="02000000000000000000" pitchFamily="2" charset="0"/>
              </a:rPr>
              <a:t>readonly</a:t>
            </a:r>
            <a:endParaRPr lang="en-US" dirty="0">
              <a:solidFill>
                <a:srgbClr val="0D47A1"/>
              </a:solidFill>
              <a:latin typeface="Roboto" panose="02000000000000000000" pitchFamily="2" charset="0"/>
              <a:ea typeface="Roboto" panose="02000000000000000000" pitchFamily="2" charset="0"/>
            </a:endParaRPr>
          </a:p>
          <a:p>
            <a:pPr lvl="1"/>
            <a:r>
              <a:rPr lang="en-US" dirty="0">
                <a:solidFill>
                  <a:srgbClr val="0D47A1"/>
                </a:solidFill>
                <a:latin typeface="Roboto" panose="02000000000000000000" pitchFamily="2" charset="0"/>
                <a:ea typeface="Roboto" panose="02000000000000000000" pitchFamily="2" charset="0"/>
              </a:rPr>
              <a:t>static</a:t>
            </a:r>
          </a:p>
          <a:p>
            <a:pPr lvl="1"/>
            <a:r>
              <a:rPr lang="en-US" dirty="0">
                <a:solidFill>
                  <a:srgbClr val="0D47A1"/>
                </a:solidFill>
                <a:latin typeface="Roboto" panose="02000000000000000000" pitchFamily="2" charset="0"/>
                <a:ea typeface="Roboto" panose="02000000000000000000" pitchFamily="2" charset="0"/>
              </a:rPr>
              <a:t>union</a:t>
            </a:r>
          </a:p>
        </p:txBody>
      </p:sp>
    </p:spTree>
    <p:extLst>
      <p:ext uri="{BB962C8B-B14F-4D97-AF65-F5344CB8AC3E}">
        <p14:creationId xmlns:p14="http://schemas.microsoft.com/office/powerpoint/2010/main" val="3326583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1611489" y="2438401"/>
            <a:ext cx="5921021" cy="636492"/>
          </a:xfrm>
        </p:spPr>
        <p:txBody>
          <a:bodyPr>
            <a:normAutofit/>
          </a:bodyPr>
          <a:lstStyle/>
          <a:p>
            <a:pPr marL="0" indent="0" algn="ctr">
              <a:buNone/>
            </a:pPr>
            <a:r>
              <a:rPr lang="en-US" sz="3600" dirty="0">
                <a:solidFill>
                  <a:srgbClr val="0D47A1"/>
                </a:solidFill>
                <a:latin typeface="Roboto" panose="02000000000000000000" pitchFamily="2" charset="0"/>
                <a:ea typeface="Roboto" panose="02000000000000000000" pitchFamily="2" charset="0"/>
              </a:rPr>
              <a:t>Demo</a:t>
            </a:r>
          </a:p>
        </p:txBody>
      </p:sp>
      <p:grpSp>
        <p:nvGrpSpPr>
          <p:cNvPr id="9" name="Group 8">
            <a:extLst>
              <a:ext uri="{FF2B5EF4-FFF2-40B4-BE49-F238E27FC236}">
                <a16:creationId xmlns:a16="http://schemas.microsoft.com/office/drawing/2014/main" id="{54CA00E9-E6F2-1D41-980C-DAA3649F4F34}"/>
              </a:ext>
            </a:extLst>
          </p:cNvPr>
          <p:cNvGrpSpPr/>
          <p:nvPr/>
        </p:nvGrpSpPr>
        <p:grpSpPr>
          <a:xfrm>
            <a:off x="0" y="-7200"/>
            <a:ext cx="9144000" cy="660530"/>
            <a:chOff x="0" y="3214"/>
            <a:chExt cx="12192000" cy="880706"/>
          </a:xfrm>
        </p:grpSpPr>
        <p:sp>
          <p:nvSpPr>
            <p:cNvPr id="11" name="Rectangle 10">
              <a:extLst>
                <a:ext uri="{FF2B5EF4-FFF2-40B4-BE49-F238E27FC236}">
                  <a16:creationId xmlns:a16="http://schemas.microsoft.com/office/drawing/2014/main" id="{15B468A6-ED87-564F-9E77-7D6883FEFBAD}"/>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12" name="Picture 11">
              <a:extLst>
                <a:ext uri="{FF2B5EF4-FFF2-40B4-BE49-F238E27FC236}">
                  <a16:creationId xmlns:a16="http://schemas.microsoft.com/office/drawing/2014/main" id="{3C3D7EF3-5E1E-2346-B230-C753B2727F0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4670" y="121920"/>
              <a:ext cx="623570" cy="623570"/>
            </a:xfrm>
            <a:prstGeom prst="rect">
              <a:avLst/>
            </a:prstGeom>
            <a:ln w="12700">
              <a:solidFill>
                <a:schemeClr val="bg1"/>
              </a:solidFill>
            </a:ln>
          </p:spPr>
        </p:pic>
      </p:grpSp>
      <p:sp>
        <p:nvSpPr>
          <p:cNvPr id="13" name="Title 1">
            <a:extLst>
              <a:ext uri="{FF2B5EF4-FFF2-40B4-BE49-F238E27FC236}">
                <a16:creationId xmlns:a16="http://schemas.microsoft.com/office/drawing/2014/main" id="{CDD0A842-DB88-DF40-8558-57775F19451C}"/>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TypeScript</a:t>
            </a:r>
          </a:p>
        </p:txBody>
      </p:sp>
    </p:spTree>
    <p:extLst>
      <p:ext uri="{BB962C8B-B14F-4D97-AF65-F5344CB8AC3E}">
        <p14:creationId xmlns:p14="http://schemas.microsoft.com/office/powerpoint/2010/main" val="1584778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4958BE-81BA-554A-AED8-38FFF793D12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09780" y="0"/>
            <a:ext cx="10193868" cy="5734050"/>
          </a:xfrm>
          <a:prstGeom prst="rect">
            <a:avLst/>
          </a:prstGeom>
        </p:spPr>
      </p:pic>
    </p:spTree>
    <p:extLst>
      <p:ext uri="{BB962C8B-B14F-4D97-AF65-F5344CB8AC3E}">
        <p14:creationId xmlns:p14="http://schemas.microsoft.com/office/powerpoint/2010/main" val="2026545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a:t>
            </a:r>
          </a:p>
        </p:txBody>
      </p:sp>
      <p:sp>
        <p:nvSpPr>
          <p:cNvPr id="11" name="Content Placeholder 4">
            <a:extLst>
              <a:ext uri="{FF2B5EF4-FFF2-40B4-BE49-F238E27FC236}">
                <a16:creationId xmlns:a16="http://schemas.microsoft.com/office/drawing/2014/main" id="{878896D0-8546-8940-9AF7-558C906C5D0D}"/>
              </a:ext>
            </a:extLst>
          </p:cNvPr>
          <p:cNvSpPr>
            <a:spLocks noGrp="1"/>
          </p:cNvSpPr>
          <p:nvPr>
            <p:ph idx="1"/>
          </p:nvPr>
        </p:nvSpPr>
        <p:spPr>
          <a:xfrm>
            <a:off x="857839" y="1817218"/>
            <a:ext cx="7739405" cy="1821529"/>
          </a:xfrm>
        </p:spPr>
        <p:txBody>
          <a:bodyPr>
            <a:normAutofit/>
          </a:bodyPr>
          <a:lstStyle/>
          <a:p>
            <a:pPr marL="0" indent="0" algn="ctr">
              <a:spcAft>
                <a:spcPts val="600"/>
              </a:spcAft>
              <a:buNone/>
            </a:pPr>
            <a:r>
              <a:rPr lang="en-US" sz="3200" dirty="0">
                <a:solidFill>
                  <a:srgbClr val="0D47A1"/>
                </a:solidFill>
                <a:latin typeface="Roboto" panose="02000000000000000000" pitchFamily="2" charset="0"/>
                <a:ea typeface="Roboto" panose="02000000000000000000" pitchFamily="2" charset="0"/>
              </a:rPr>
              <a:t>Angular is a </a:t>
            </a:r>
            <a:r>
              <a:rPr lang="en-US" sz="3200" b="1" i="1" dirty="0">
                <a:solidFill>
                  <a:srgbClr val="0D47A1"/>
                </a:solidFill>
                <a:latin typeface="Roboto" panose="02000000000000000000" pitchFamily="2" charset="0"/>
                <a:ea typeface="Roboto" panose="02000000000000000000" pitchFamily="2" charset="0"/>
              </a:rPr>
              <a:t>JavaScript framework</a:t>
            </a:r>
            <a:r>
              <a:rPr lang="en-US" sz="3200" dirty="0">
                <a:solidFill>
                  <a:srgbClr val="0D47A1"/>
                </a:solidFill>
                <a:latin typeface="Roboto" panose="02000000000000000000" pitchFamily="2" charset="0"/>
                <a:ea typeface="Roboto" panose="02000000000000000000" pitchFamily="2" charset="0"/>
              </a:rPr>
              <a:t> </a:t>
            </a:r>
          </a:p>
          <a:p>
            <a:pPr marL="0" indent="0" algn="ctr">
              <a:spcAft>
                <a:spcPts val="600"/>
              </a:spcAft>
              <a:buNone/>
            </a:pPr>
            <a:r>
              <a:rPr lang="en-US" sz="3200" dirty="0">
                <a:solidFill>
                  <a:srgbClr val="0D47A1"/>
                </a:solidFill>
                <a:latin typeface="Roboto" panose="02000000000000000000" pitchFamily="2" charset="0"/>
                <a:ea typeface="Roboto" panose="02000000000000000000" pitchFamily="2" charset="0"/>
              </a:rPr>
              <a:t>which allows you to create reactive </a:t>
            </a:r>
          </a:p>
          <a:p>
            <a:pPr marL="0" indent="0" algn="ctr">
              <a:spcAft>
                <a:spcPts val="600"/>
              </a:spcAft>
              <a:buNone/>
            </a:pPr>
            <a:r>
              <a:rPr lang="en-US" sz="3200" b="1" i="1" dirty="0">
                <a:solidFill>
                  <a:srgbClr val="0D47A1"/>
                </a:solidFill>
                <a:latin typeface="Roboto" panose="02000000000000000000" pitchFamily="2" charset="0"/>
                <a:ea typeface="Roboto" panose="02000000000000000000" pitchFamily="2" charset="0"/>
              </a:rPr>
              <a:t>Single Page Applications</a:t>
            </a:r>
            <a:r>
              <a:rPr lang="en-US" sz="3200" dirty="0">
                <a:solidFill>
                  <a:srgbClr val="0D47A1"/>
                </a:solidFill>
                <a:latin typeface="Roboto" panose="02000000000000000000" pitchFamily="2" charset="0"/>
                <a:ea typeface="Roboto" panose="02000000000000000000" pitchFamily="2" charset="0"/>
              </a:rPr>
              <a:t> (SPAs)</a:t>
            </a:r>
          </a:p>
        </p:txBody>
      </p:sp>
    </p:spTree>
    <p:extLst>
      <p:ext uri="{BB962C8B-B14F-4D97-AF65-F5344CB8AC3E}">
        <p14:creationId xmlns:p14="http://schemas.microsoft.com/office/powerpoint/2010/main" val="246459333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38" name="Group 37">
            <a:extLst>
              <a:ext uri="{FF2B5EF4-FFF2-40B4-BE49-F238E27FC236}">
                <a16:creationId xmlns:a16="http://schemas.microsoft.com/office/drawing/2014/main" id="{6E729689-B052-2441-8384-6B5BA81EE5D9}"/>
              </a:ext>
            </a:extLst>
          </p:cNvPr>
          <p:cNvGrpSpPr/>
          <p:nvPr/>
        </p:nvGrpSpPr>
        <p:grpSpPr>
          <a:xfrm>
            <a:off x="772437" y="1071900"/>
            <a:ext cx="7642894" cy="4177717"/>
            <a:chOff x="519594" y="1151739"/>
            <a:chExt cx="7366058" cy="4177717"/>
          </a:xfrm>
        </p:grpSpPr>
        <p:sp>
          <p:nvSpPr>
            <p:cNvPr id="39" name="Rounded Rectangle 38">
              <a:extLst>
                <a:ext uri="{FF2B5EF4-FFF2-40B4-BE49-F238E27FC236}">
                  <a16:creationId xmlns:a16="http://schemas.microsoft.com/office/drawing/2014/main" id="{EAFB7569-F793-2F4F-8718-13AD1305A405}"/>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E578C7C-0CCE-4545-B825-81850BB4F6A5}"/>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spTree>
    <p:extLst>
      <p:ext uri="{BB962C8B-B14F-4D97-AF65-F5344CB8AC3E}">
        <p14:creationId xmlns:p14="http://schemas.microsoft.com/office/powerpoint/2010/main" val="303016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564C159-3466-344B-A2D8-5BE4CF1546DC}"/>
              </a:ext>
            </a:extLst>
          </p:cNvPr>
          <p:cNvGrpSpPr/>
          <p:nvPr/>
        </p:nvGrpSpPr>
        <p:grpSpPr>
          <a:xfrm>
            <a:off x="772437" y="1071900"/>
            <a:ext cx="7642894" cy="4177717"/>
            <a:chOff x="519594" y="1151739"/>
            <a:chExt cx="7366058" cy="4177717"/>
          </a:xfrm>
        </p:grpSpPr>
        <p:sp>
          <p:nvSpPr>
            <p:cNvPr id="14" name="Rounded Rectangle 13">
              <a:extLst>
                <a:ext uri="{FF2B5EF4-FFF2-40B4-BE49-F238E27FC236}">
                  <a16:creationId xmlns:a16="http://schemas.microsoft.com/office/drawing/2014/main" id="{6BF70C39-4BCF-8A45-9CF0-4FFBF7EAA12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7755A41-2EE1-E44A-8218-1E490E8BCF73}"/>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sp>
        <p:nvSpPr>
          <p:cNvPr id="35" name="Rounded Rectangle 34">
            <a:extLst>
              <a:ext uri="{FF2B5EF4-FFF2-40B4-BE49-F238E27FC236}">
                <a16:creationId xmlns:a16="http://schemas.microsoft.com/office/drawing/2014/main" id="{40088DEA-4740-0F42-AE95-EC861C5DA1B0}"/>
              </a:ext>
            </a:extLst>
          </p:cNvPr>
          <p:cNvSpPr/>
          <p:nvPr/>
        </p:nvSpPr>
        <p:spPr>
          <a:xfrm>
            <a:off x="1114426" y="1733134"/>
            <a:ext cx="2122415" cy="1501630"/>
          </a:xfrm>
          <a:prstGeom prst="roundRect">
            <a:avLst>
              <a:gd name="adj" fmla="val 6052"/>
            </a:avLst>
          </a:prstGeom>
          <a:solidFill>
            <a:srgbClr val="1976D2">
              <a:alpha val="5000"/>
            </a:srgbClr>
          </a:solidFill>
          <a:ln w="22225">
            <a:solidFill>
              <a:srgbClr val="1976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47A1"/>
              </a:solidFill>
            </a:endParaRPr>
          </a:p>
        </p:txBody>
      </p:sp>
      <p:sp>
        <p:nvSpPr>
          <p:cNvPr id="36" name="Rounded Rectangle 35">
            <a:extLst>
              <a:ext uri="{FF2B5EF4-FFF2-40B4-BE49-F238E27FC236}">
                <a16:creationId xmlns:a16="http://schemas.microsoft.com/office/drawing/2014/main" id="{79CE9C88-998C-784B-8516-EA2494D2D327}"/>
              </a:ext>
            </a:extLst>
          </p:cNvPr>
          <p:cNvSpPr/>
          <p:nvPr/>
        </p:nvSpPr>
        <p:spPr>
          <a:xfrm>
            <a:off x="3499788" y="1733134"/>
            <a:ext cx="2122415" cy="1501630"/>
          </a:xfrm>
          <a:prstGeom prst="roundRect">
            <a:avLst>
              <a:gd name="adj" fmla="val 6052"/>
            </a:avLst>
          </a:prstGeom>
          <a:solidFill>
            <a:srgbClr val="1976D2">
              <a:alpha val="5000"/>
            </a:srgbClr>
          </a:solidFill>
          <a:ln w="22225">
            <a:solidFill>
              <a:srgbClr val="1976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47A1"/>
              </a:solidFill>
            </a:endParaRPr>
          </a:p>
        </p:txBody>
      </p:sp>
      <p:sp>
        <p:nvSpPr>
          <p:cNvPr id="37" name="Rounded Rectangle 36">
            <a:extLst>
              <a:ext uri="{FF2B5EF4-FFF2-40B4-BE49-F238E27FC236}">
                <a16:creationId xmlns:a16="http://schemas.microsoft.com/office/drawing/2014/main" id="{595F34F4-CD70-3548-BD06-41CEF04061DF}"/>
              </a:ext>
            </a:extLst>
          </p:cNvPr>
          <p:cNvSpPr/>
          <p:nvPr/>
        </p:nvSpPr>
        <p:spPr>
          <a:xfrm>
            <a:off x="5885150" y="1733134"/>
            <a:ext cx="2122415" cy="1501630"/>
          </a:xfrm>
          <a:prstGeom prst="roundRect">
            <a:avLst>
              <a:gd name="adj" fmla="val 6052"/>
            </a:avLst>
          </a:prstGeom>
          <a:solidFill>
            <a:srgbClr val="1976D2">
              <a:alpha val="5000"/>
            </a:srgbClr>
          </a:solidFill>
          <a:ln w="22225">
            <a:solidFill>
              <a:srgbClr val="1976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47A1"/>
              </a:solidFill>
            </a:endParaRPr>
          </a:p>
        </p:txBody>
      </p:sp>
    </p:spTree>
    <p:extLst>
      <p:ext uri="{BB962C8B-B14F-4D97-AF65-F5344CB8AC3E}">
        <p14:creationId xmlns:p14="http://schemas.microsoft.com/office/powerpoint/2010/main" val="385594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12" name="Group 11">
            <a:extLst>
              <a:ext uri="{FF2B5EF4-FFF2-40B4-BE49-F238E27FC236}">
                <a16:creationId xmlns:a16="http://schemas.microsoft.com/office/drawing/2014/main" id="{56A958EB-3C33-0446-85A1-045558AEB13F}"/>
              </a:ext>
            </a:extLst>
          </p:cNvPr>
          <p:cNvGrpSpPr/>
          <p:nvPr/>
        </p:nvGrpSpPr>
        <p:grpSpPr>
          <a:xfrm>
            <a:off x="772437" y="1071900"/>
            <a:ext cx="7642894" cy="4177717"/>
            <a:chOff x="519594" y="1151739"/>
            <a:chExt cx="7366058" cy="4177717"/>
          </a:xfrm>
        </p:grpSpPr>
        <p:sp>
          <p:nvSpPr>
            <p:cNvPr id="14" name="Rounded Rectangle 13">
              <a:extLst>
                <a:ext uri="{FF2B5EF4-FFF2-40B4-BE49-F238E27FC236}">
                  <a16:creationId xmlns:a16="http://schemas.microsoft.com/office/drawing/2014/main" id="{837CFA9D-42CF-C04F-BB45-EFEC98DF6687}"/>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BBCA7B0-4749-B946-BA9D-9D6C5775FCAA}"/>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spTree>
    <p:extLst>
      <p:ext uri="{BB962C8B-B14F-4D97-AF65-F5344CB8AC3E}">
        <p14:creationId xmlns:p14="http://schemas.microsoft.com/office/powerpoint/2010/main" val="3995690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72437" y="1071900"/>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sp>
        <p:nvSpPr>
          <p:cNvPr id="37" name="Rounded Rectangle 36">
            <a:extLst>
              <a:ext uri="{FF2B5EF4-FFF2-40B4-BE49-F238E27FC236}">
                <a16:creationId xmlns:a16="http://schemas.microsoft.com/office/drawing/2014/main" id="{2C7CFD2A-58FC-0246-9958-FB1E8CC69DDD}"/>
              </a:ext>
            </a:extLst>
          </p:cNvPr>
          <p:cNvSpPr/>
          <p:nvPr/>
        </p:nvSpPr>
        <p:spPr>
          <a:xfrm>
            <a:off x="1053878" y="1755744"/>
            <a:ext cx="2122415" cy="1501630"/>
          </a:xfrm>
          <a:prstGeom prst="roundRect">
            <a:avLst>
              <a:gd name="adj" fmla="val 8846"/>
            </a:avLst>
          </a:prstGeom>
          <a:solidFill>
            <a:srgbClr val="C00000">
              <a:alpha val="5000"/>
            </a:srgbClr>
          </a:solidFill>
          <a:ln w="222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2ED358DE-F5A2-8449-9697-A6F888755DC1}"/>
              </a:ext>
            </a:extLst>
          </p:cNvPr>
          <p:cNvSpPr/>
          <p:nvPr/>
        </p:nvSpPr>
        <p:spPr>
          <a:xfrm>
            <a:off x="5967706" y="1755744"/>
            <a:ext cx="2122415" cy="1501630"/>
          </a:xfrm>
          <a:prstGeom prst="roundRect">
            <a:avLst>
              <a:gd name="adj" fmla="val 6052"/>
            </a:avLst>
          </a:prstGeom>
          <a:solidFill>
            <a:srgbClr val="C00000">
              <a:alpha val="5000"/>
            </a:srgbClr>
          </a:solidFill>
          <a:ln w="222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48618" y="1765069"/>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spTree>
    <p:extLst>
      <p:ext uri="{BB962C8B-B14F-4D97-AF65-F5344CB8AC3E}">
        <p14:creationId xmlns:p14="http://schemas.microsoft.com/office/powerpoint/2010/main" val="3219415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72437" y="1071900"/>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sp>
        <p:nvSpPr>
          <p:cNvPr id="37" name="Rounded Rectangle 36">
            <a:extLst>
              <a:ext uri="{FF2B5EF4-FFF2-40B4-BE49-F238E27FC236}">
                <a16:creationId xmlns:a16="http://schemas.microsoft.com/office/drawing/2014/main" id="{2C7CFD2A-58FC-0246-9958-FB1E8CC69DDD}"/>
              </a:ext>
            </a:extLst>
          </p:cNvPr>
          <p:cNvSpPr/>
          <p:nvPr/>
        </p:nvSpPr>
        <p:spPr>
          <a:xfrm>
            <a:off x="1053878" y="1755744"/>
            <a:ext cx="2122415" cy="1501630"/>
          </a:xfrm>
          <a:prstGeom prst="roundRect">
            <a:avLst>
              <a:gd name="adj" fmla="val 8846"/>
            </a:avLst>
          </a:prstGeom>
          <a:solidFill>
            <a:srgbClr val="C00000">
              <a:alpha val="5000"/>
            </a:srgbClr>
          </a:solidFill>
          <a:ln w="222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2ED358DE-F5A2-8449-9697-A6F888755DC1}"/>
              </a:ext>
            </a:extLst>
          </p:cNvPr>
          <p:cNvSpPr/>
          <p:nvPr/>
        </p:nvSpPr>
        <p:spPr>
          <a:xfrm>
            <a:off x="5967706" y="1755744"/>
            <a:ext cx="2122415" cy="1501630"/>
          </a:xfrm>
          <a:prstGeom prst="roundRect">
            <a:avLst>
              <a:gd name="adj" fmla="val 6052"/>
            </a:avLst>
          </a:prstGeom>
          <a:solidFill>
            <a:srgbClr val="C00000">
              <a:alpha val="5000"/>
            </a:srgbClr>
          </a:solidFill>
          <a:ln w="222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48618" y="1765069"/>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spTree>
    <p:extLst>
      <p:ext uri="{BB962C8B-B14F-4D97-AF65-F5344CB8AC3E}">
        <p14:creationId xmlns:p14="http://schemas.microsoft.com/office/powerpoint/2010/main" val="3981252575"/>
      </p:ext>
    </p:extLst>
  </p:cSld>
  <p:clrMapOvr>
    <a:masterClrMapping/>
  </p:clrMapOvr>
  <mc:AlternateContent xmlns:mc="http://schemas.openxmlformats.org/markup-compatibility/2006" xmlns:p14="http://schemas.microsoft.com/office/powerpoint/2010/main">
    <mc:Choice Requires="p14">
      <p:transition p14:dur="10" advClick="0" advTm="500"/>
    </mc:Choice>
    <mc:Fallback xmlns="">
      <p:transition advClick="0"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37"/>
                                        </p:tgtEl>
                                      </p:cBhvr>
                                    </p:animEffect>
                                    <p:set>
                                      <p:cBhvr>
                                        <p:cTn id="7" dur="1" fill="hold">
                                          <p:stCondLst>
                                            <p:cond delay="9"/>
                                          </p:stCondLst>
                                        </p:cTn>
                                        <p:tgtEl>
                                          <p:spTgt spid="3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
                                        <p:tgtEl>
                                          <p:spTgt spid="39"/>
                                        </p:tgtEl>
                                      </p:cBhvr>
                                    </p:animEffect>
                                    <p:set>
                                      <p:cBhvr>
                                        <p:cTn id="10" dur="1" fill="hold">
                                          <p:stCondLst>
                                            <p:cond delay="9"/>
                                          </p:stCondLst>
                                        </p:cTn>
                                        <p:tgtEl>
                                          <p:spTgt spid="39"/>
                                        </p:tgtEl>
                                        <p:attrNameLst>
                                          <p:attrName>style.visibility</p:attrName>
                                        </p:attrNameLst>
                                      </p:cBhvr>
                                      <p:to>
                                        <p:strVal val="hidden"/>
                                      </p:to>
                                    </p:set>
                                  </p:childTnLst>
                                </p:cTn>
                              </p:par>
                              <p:par>
                                <p:cTn id="11" presetID="6" presetClass="emph" presetSubtype="0" fill="hold" nodeType="withEffect">
                                  <p:stCondLst>
                                    <p:cond delay="0"/>
                                  </p:stCondLst>
                                  <p:childTnLst>
                                    <p:animScale>
                                      <p:cBhvr>
                                        <p:cTn id="12" dur="500" fill="hold"/>
                                        <p:tgtEl>
                                          <p:spTgt spid="31"/>
                                        </p:tgtEl>
                                      </p:cBhvr>
                                      <p:by x="200000" y="200000"/>
                                    </p:animScale>
                                  </p:childTnLst>
                                </p:cTn>
                              </p:par>
                              <p:par>
                                <p:cTn id="13" presetID="6" presetClass="emph" presetSubtype="0" fill="hold" nodeType="withEffect">
                                  <p:stCondLst>
                                    <p:cond delay="0"/>
                                  </p:stCondLst>
                                  <p:childTnLst>
                                    <p:animScale>
                                      <p:cBhvr>
                                        <p:cTn id="14" dur="500" fill="hold"/>
                                        <p:tgtEl>
                                          <p:spTgt spid="3"/>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2810228" y="-229128"/>
            <a:ext cx="15285788" cy="8355434"/>
            <a:chOff x="519594" y="1140903"/>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40903"/>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4689D7D-7AE3-3B4D-954C-C2C4F8141A1C}"/>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5AE5F98C-764A-4241-B071-035C91578137}"/>
              </a:ext>
            </a:extLst>
          </p:cNvPr>
          <p:cNvGrpSpPr/>
          <p:nvPr/>
        </p:nvGrpSpPr>
        <p:grpSpPr>
          <a:xfrm>
            <a:off x="2449585" y="1011023"/>
            <a:ext cx="4244830" cy="3003260"/>
            <a:chOff x="2373179" y="1699183"/>
            <a:chExt cx="4244830" cy="3003260"/>
          </a:xfrm>
        </p:grpSpPr>
        <p:sp>
          <p:nvSpPr>
            <p:cNvPr id="38" name="Rounded Rectangle 37">
              <a:extLst>
                <a:ext uri="{FF2B5EF4-FFF2-40B4-BE49-F238E27FC236}">
                  <a16:creationId xmlns:a16="http://schemas.microsoft.com/office/drawing/2014/main" id="{D0BF5528-9B49-2E4E-B7F6-33C4CF573ABF}"/>
                </a:ext>
              </a:extLst>
            </p:cNvPr>
            <p:cNvSpPr/>
            <p:nvPr/>
          </p:nvSpPr>
          <p:spPr>
            <a:xfrm>
              <a:off x="2373179" y="1699183"/>
              <a:ext cx="4244830" cy="3003260"/>
            </a:xfrm>
            <a:prstGeom prst="roundRect">
              <a:avLst>
                <a:gd name="adj" fmla="val 6611"/>
              </a:avLst>
            </a:prstGeom>
            <a:solidFill>
              <a:srgbClr val="C00000">
                <a:alpha val="5000"/>
              </a:srgbClr>
            </a:solidFill>
            <a:ln w="444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2504177" y="1765070"/>
              <a:ext cx="2254015" cy="523220"/>
            </a:xfrm>
            <a:prstGeom prst="rect">
              <a:avLst/>
            </a:prstGeom>
          </p:spPr>
          <p:txBody>
            <a:bodyPr wrap="none">
              <a:spAutoFit/>
            </a:bodyPr>
            <a:lstStyle/>
            <a:p>
              <a:r>
                <a:rPr lang="en-US" sz="2800" dirty="0">
                  <a:solidFill>
                    <a:srgbClr val="C00000"/>
                  </a:solidFill>
                  <a:latin typeface="Droid Sans Mono"/>
                </a:rPr>
                <a:t>@Component</a:t>
              </a:r>
              <a:endParaRPr lang="en-US" sz="2800"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4" name="Group 23">
            <a:extLst>
              <a:ext uri="{FF2B5EF4-FFF2-40B4-BE49-F238E27FC236}">
                <a16:creationId xmlns:a16="http://schemas.microsoft.com/office/drawing/2014/main" id="{CF04ABEC-2C00-7842-834B-DC550AA68A79}"/>
              </a:ext>
            </a:extLst>
          </p:cNvPr>
          <p:cNvGrpSpPr/>
          <p:nvPr/>
        </p:nvGrpSpPr>
        <p:grpSpPr>
          <a:xfrm>
            <a:off x="2721563" y="2151351"/>
            <a:ext cx="3700874" cy="1308640"/>
            <a:chOff x="2721863" y="1839913"/>
            <a:chExt cx="3700874" cy="1308640"/>
          </a:xfrm>
        </p:grpSpPr>
        <p:grpSp>
          <p:nvGrpSpPr>
            <p:cNvPr id="25" name="Group 24">
              <a:extLst>
                <a:ext uri="{FF2B5EF4-FFF2-40B4-BE49-F238E27FC236}">
                  <a16:creationId xmlns:a16="http://schemas.microsoft.com/office/drawing/2014/main" id="{1D8BEEE7-1DC9-EE47-AA0E-92C947C47107}"/>
                </a:ext>
              </a:extLst>
            </p:cNvPr>
            <p:cNvGrpSpPr/>
            <p:nvPr/>
          </p:nvGrpSpPr>
          <p:grpSpPr>
            <a:xfrm>
              <a:off x="2721863" y="1839913"/>
              <a:ext cx="1460269" cy="1308640"/>
              <a:chOff x="2744086" y="1786850"/>
              <a:chExt cx="1460269" cy="1308640"/>
            </a:xfrm>
          </p:grpSpPr>
          <p:sp>
            <p:nvSpPr>
              <p:cNvPr id="30" name="Rounded Rectangle 29">
                <a:extLst>
                  <a:ext uri="{FF2B5EF4-FFF2-40B4-BE49-F238E27FC236}">
                    <a16:creationId xmlns:a16="http://schemas.microsoft.com/office/drawing/2014/main" id="{FD44AA2A-5B30-3F4F-A703-8798FB24163E}"/>
                  </a:ext>
                </a:extLst>
              </p:cNvPr>
              <p:cNvSpPr/>
              <p:nvPr/>
            </p:nvSpPr>
            <p:spPr>
              <a:xfrm>
                <a:off x="2744086" y="1786850"/>
                <a:ext cx="1460269" cy="1308640"/>
              </a:xfrm>
              <a:prstGeom prst="roundRect">
                <a:avLst>
                  <a:gd name="adj" fmla="val 6611"/>
                </a:avLst>
              </a:prstGeom>
              <a:solidFill>
                <a:srgbClr val="1976D2">
                  <a:alpha val="5000"/>
                </a:srgbClr>
              </a:solidFill>
              <a:ln w="254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4D327DA4-9D38-FF46-920C-8D0C8F199E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5" name="TextBox 34">
                <a:extLst>
                  <a:ext uri="{FF2B5EF4-FFF2-40B4-BE49-F238E27FC236}">
                    <a16:creationId xmlns:a16="http://schemas.microsoft.com/office/drawing/2014/main" id="{C21AB519-EC55-664C-9B8C-BE7017AE7398}"/>
                  </a:ext>
                </a:extLst>
              </p:cNvPr>
              <p:cNvSpPr txBox="1"/>
              <p:nvPr/>
            </p:nvSpPr>
            <p:spPr>
              <a:xfrm>
                <a:off x="2984341" y="1826409"/>
                <a:ext cx="979756"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&lt; class &gt;</a:t>
                </a:r>
              </a:p>
            </p:txBody>
          </p:sp>
        </p:grpSp>
        <p:grpSp>
          <p:nvGrpSpPr>
            <p:cNvPr id="26" name="Group 25">
              <a:extLst>
                <a:ext uri="{FF2B5EF4-FFF2-40B4-BE49-F238E27FC236}">
                  <a16:creationId xmlns:a16="http://schemas.microsoft.com/office/drawing/2014/main" id="{435A4A20-71A5-8F40-9BE3-8815E2271833}"/>
                </a:ext>
              </a:extLst>
            </p:cNvPr>
            <p:cNvGrpSpPr/>
            <p:nvPr/>
          </p:nvGrpSpPr>
          <p:grpSpPr>
            <a:xfrm>
              <a:off x="4962468" y="1839913"/>
              <a:ext cx="1460269" cy="1308640"/>
              <a:chOff x="4921821" y="1758027"/>
              <a:chExt cx="1460269" cy="1308640"/>
            </a:xfrm>
          </p:grpSpPr>
          <p:sp>
            <p:nvSpPr>
              <p:cNvPr id="27" name="Rounded Rectangle 26">
                <a:extLst>
                  <a:ext uri="{FF2B5EF4-FFF2-40B4-BE49-F238E27FC236}">
                    <a16:creationId xmlns:a16="http://schemas.microsoft.com/office/drawing/2014/main" id="{255573DC-C92E-7840-B964-982EF764054F}"/>
                  </a:ext>
                </a:extLst>
              </p:cNvPr>
              <p:cNvSpPr/>
              <p:nvPr/>
            </p:nvSpPr>
            <p:spPr>
              <a:xfrm>
                <a:off x="4921821" y="1758027"/>
                <a:ext cx="1460269" cy="1308640"/>
              </a:xfrm>
              <a:prstGeom prst="roundRect">
                <a:avLst>
                  <a:gd name="adj" fmla="val 6611"/>
                </a:avLst>
              </a:prstGeom>
              <a:solidFill>
                <a:srgbClr val="D45835">
                  <a:alpha val="5000"/>
                </a:srgbClr>
              </a:solidFill>
              <a:ln w="254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HTML5_logo.png">
                <a:extLst>
                  <a:ext uri="{FF2B5EF4-FFF2-40B4-BE49-F238E27FC236}">
                    <a16:creationId xmlns:a16="http://schemas.microsoft.com/office/drawing/2014/main" id="{9CC0C7B4-3C58-4146-B5B1-6016F798027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9" name="TextBox 28">
                <a:extLst>
                  <a:ext uri="{FF2B5EF4-FFF2-40B4-BE49-F238E27FC236}">
                    <a16:creationId xmlns:a16="http://schemas.microsoft.com/office/drawing/2014/main" id="{FD157199-C43C-4249-994A-CFC7FF7CFC54}"/>
                  </a:ext>
                </a:extLst>
              </p:cNvPr>
              <p:cNvSpPr txBox="1"/>
              <p:nvPr/>
            </p:nvSpPr>
            <p:spPr>
              <a:xfrm>
                <a:off x="4997768" y="1797586"/>
                <a:ext cx="1308371" cy="338554"/>
              </a:xfrm>
              <a:prstGeom prst="rect">
                <a:avLst/>
              </a:prstGeom>
              <a:noFill/>
            </p:spPr>
            <p:txBody>
              <a:bodyPr wrap="none" rtlCol="0">
                <a:spAutoFit/>
              </a:bodyPr>
              <a:lstStyle/>
              <a:p>
                <a:pPr algn="ctr"/>
                <a:r>
                  <a:rPr lang="en-US" sz="1600" dirty="0">
                    <a:solidFill>
                      <a:srgbClr val="D45835"/>
                    </a:solidFill>
                    <a:latin typeface="Roboto" panose="02000000000000000000" pitchFamily="2" charset="0"/>
                    <a:ea typeface="Roboto" panose="02000000000000000000" pitchFamily="2" charset="0"/>
                  </a:rPr>
                  <a:t>&lt; template &gt;</a:t>
                </a:r>
              </a:p>
            </p:txBody>
          </p:sp>
        </p:grpSp>
      </p:grpSp>
    </p:spTree>
    <p:extLst>
      <p:ext uri="{BB962C8B-B14F-4D97-AF65-F5344CB8AC3E}">
        <p14:creationId xmlns:p14="http://schemas.microsoft.com/office/powerpoint/2010/main" val="4195209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0"/>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16173"/>
              <a:ext cx="12192000" cy="880707"/>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Agenda</a:t>
            </a:r>
          </a:p>
        </p:txBody>
      </p:sp>
      <p:sp>
        <p:nvSpPr>
          <p:cNvPr id="3" name="Content Placeholder 2">
            <a:extLst>
              <a:ext uri="{FF2B5EF4-FFF2-40B4-BE49-F238E27FC236}">
                <a16:creationId xmlns:a16="http://schemas.microsoft.com/office/drawing/2014/main" id="{C3D0E713-13F0-1747-957B-AA462FE52B2E}"/>
              </a:ext>
            </a:extLst>
          </p:cNvPr>
          <p:cNvSpPr>
            <a:spLocks noGrp="1"/>
          </p:cNvSpPr>
          <p:nvPr>
            <p:ph idx="1"/>
          </p:nvPr>
        </p:nvSpPr>
        <p:spPr>
          <a:xfrm>
            <a:off x="5133974" y="3392566"/>
            <a:ext cx="6191250" cy="3263504"/>
          </a:xfrm>
        </p:spPr>
        <p:txBody>
          <a:bodyPr/>
          <a:lstStyle/>
          <a:p>
            <a:pPr marL="342892" lvl="1" indent="0">
              <a:buNone/>
            </a:pPr>
            <a:r>
              <a:rPr lang="en-US" dirty="0">
                <a:solidFill>
                  <a:srgbClr val="0D47A1"/>
                </a:solidFill>
              </a:rPr>
              <a:t>Architecture</a:t>
            </a:r>
          </a:p>
          <a:p>
            <a:pPr marL="342892" lvl="1" indent="0">
              <a:buNone/>
            </a:pPr>
            <a:r>
              <a:rPr lang="en-US" dirty="0">
                <a:solidFill>
                  <a:srgbClr val="0D47A1"/>
                </a:solidFill>
              </a:rPr>
              <a:t>Components</a:t>
            </a:r>
          </a:p>
          <a:p>
            <a:pPr marL="342892" lvl="1" indent="0">
              <a:buNone/>
            </a:pPr>
            <a:r>
              <a:rPr lang="en-US" dirty="0">
                <a:solidFill>
                  <a:srgbClr val="0D47A1"/>
                </a:solidFill>
              </a:rPr>
              <a:t>Data binding</a:t>
            </a:r>
          </a:p>
          <a:p>
            <a:pPr marL="342892" lvl="1" indent="0">
              <a:buNone/>
            </a:pPr>
            <a:r>
              <a:rPr lang="en-US" dirty="0">
                <a:solidFill>
                  <a:srgbClr val="0D47A1"/>
                </a:solidFill>
              </a:rPr>
              <a:t>Routing</a:t>
            </a:r>
          </a:p>
          <a:p>
            <a:pPr marL="342892" lvl="1" indent="0">
              <a:buNone/>
            </a:pPr>
            <a:r>
              <a:rPr lang="en-US" dirty="0">
                <a:solidFill>
                  <a:srgbClr val="0D47A1"/>
                </a:solidFill>
              </a:rPr>
              <a:t>…</a:t>
            </a:r>
          </a:p>
        </p:txBody>
      </p:sp>
      <p:pic>
        <p:nvPicPr>
          <p:cNvPr id="8" name="Picture 7">
            <a:extLst>
              <a:ext uri="{FF2B5EF4-FFF2-40B4-BE49-F238E27FC236}">
                <a16:creationId xmlns:a16="http://schemas.microsoft.com/office/drawing/2014/main" id="{5F3C6B3B-667D-F041-AD31-5D494F08E874}"/>
              </a:ext>
            </a:extLst>
          </p:cNvPr>
          <p:cNvPicPr>
            <a:picLocks noChangeAspect="1"/>
          </p:cNvPicPr>
          <p:nvPr/>
        </p:nvPicPr>
        <p:blipFill>
          <a:blip r:embed="rId3"/>
          <a:stretch>
            <a:fillRect/>
          </a:stretch>
        </p:blipFill>
        <p:spPr>
          <a:xfrm>
            <a:off x="1114425" y="1677829"/>
            <a:ext cx="1428750" cy="1428750"/>
          </a:xfrm>
          <a:prstGeom prst="rect">
            <a:avLst/>
          </a:prstGeom>
        </p:spPr>
      </p:pic>
      <p:pic>
        <p:nvPicPr>
          <p:cNvPr id="11" name="Picture 10">
            <a:extLst>
              <a:ext uri="{FF2B5EF4-FFF2-40B4-BE49-F238E27FC236}">
                <a16:creationId xmlns:a16="http://schemas.microsoft.com/office/drawing/2014/main" id="{95924926-DABE-C845-8A2A-0F96E64748F0}"/>
              </a:ext>
            </a:extLst>
          </p:cNvPr>
          <p:cNvPicPr>
            <a:picLocks noChangeAspect="1"/>
          </p:cNvPicPr>
          <p:nvPr/>
        </p:nvPicPr>
        <p:blipFill>
          <a:blip r:embed="rId4"/>
          <a:stretch>
            <a:fillRect/>
          </a:stretch>
        </p:blipFill>
        <p:spPr>
          <a:xfrm>
            <a:off x="4386027" y="1391842"/>
            <a:ext cx="2000726" cy="2000726"/>
          </a:xfrm>
          <a:prstGeom prst="rect">
            <a:avLst/>
          </a:prstGeom>
        </p:spPr>
      </p:pic>
      <p:sp>
        <p:nvSpPr>
          <p:cNvPr id="12" name="Content Placeholder 2">
            <a:extLst>
              <a:ext uri="{FF2B5EF4-FFF2-40B4-BE49-F238E27FC236}">
                <a16:creationId xmlns:a16="http://schemas.microsoft.com/office/drawing/2014/main" id="{12B50647-F48E-0145-9E21-A4DA86587387}"/>
              </a:ext>
            </a:extLst>
          </p:cNvPr>
          <p:cNvSpPr txBox="1">
            <a:spLocks/>
          </p:cNvSpPr>
          <p:nvPr/>
        </p:nvSpPr>
        <p:spPr>
          <a:xfrm>
            <a:off x="1786774" y="3392566"/>
            <a:ext cx="3355658"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92" lvl="1" indent="0">
              <a:buNone/>
            </a:pPr>
            <a:r>
              <a:rPr lang="en-US" sz="1800" dirty="0">
                <a:solidFill>
                  <a:srgbClr val="0D47A1"/>
                </a:solidFill>
              </a:rPr>
              <a:t>Introduction</a:t>
            </a:r>
          </a:p>
        </p:txBody>
      </p:sp>
    </p:spTree>
    <p:extLst>
      <p:ext uri="{BB962C8B-B14F-4D97-AF65-F5344CB8AC3E}">
        <p14:creationId xmlns:p14="http://schemas.microsoft.com/office/powerpoint/2010/main" val="35678235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2327886" y="383830"/>
            <a:ext cx="15285788" cy="8355434"/>
            <a:chOff x="519594" y="1140903"/>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40903"/>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4689D7D-7AE3-3B4D-954C-C2C4F8141A1C}"/>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5AE5F98C-764A-4241-B071-035C91578137}"/>
              </a:ext>
            </a:extLst>
          </p:cNvPr>
          <p:cNvGrpSpPr/>
          <p:nvPr/>
        </p:nvGrpSpPr>
        <p:grpSpPr>
          <a:xfrm>
            <a:off x="2449585" y="1011023"/>
            <a:ext cx="4244830" cy="3003260"/>
            <a:chOff x="2373179" y="1699183"/>
            <a:chExt cx="4244830" cy="3003260"/>
          </a:xfrm>
        </p:grpSpPr>
        <p:sp>
          <p:nvSpPr>
            <p:cNvPr id="38" name="Rounded Rectangle 37">
              <a:extLst>
                <a:ext uri="{FF2B5EF4-FFF2-40B4-BE49-F238E27FC236}">
                  <a16:creationId xmlns:a16="http://schemas.microsoft.com/office/drawing/2014/main" id="{D0BF5528-9B49-2E4E-B7F6-33C4CF573ABF}"/>
                </a:ext>
              </a:extLst>
            </p:cNvPr>
            <p:cNvSpPr/>
            <p:nvPr/>
          </p:nvSpPr>
          <p:spPr>
            <a:xfrm>
              <a:off x="2373179" y="1699183"/>
              <a:ext cx="4244830" cy="3003260"/>
            </a:xfrm>
            <a:prstGeom prst="roundRect">
              <a:avLst>
                <a:gd name="adj" fmla="val 6611"/>
              </a:avLst>
            </a:prstGeom>
            <a:solidFill>
              <a:srgbClr val="C00000">
                <a:alpha val="5000"/>
              </a:srgbClr>
            </a:solidFill>
            <a:ln w="444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2504177" y="1765070"/>
              <a:ext cx="2254015" cy="523220"/>
            </a:xfrm>
            <a:prstGeom prst="rect">
              <a:avLst/>
            </a:prstGeom>
          </p:spPr>
          <p:txBody>
            <a:bodyPr wrap="none">
              <a:spAutoFit/>
            </a:bodyPr>
            <a:lstStyle/>
            <a:p>
              <a:r>
                <a:rPr lang="en-US" sz="2800" dirty="0">
                  <a:solidFill>
                    <a:srgbClr val="C00000"/>
                  </a:solidFill>
                  <a:latin typeface="Droid Sans Mono"/>
                </a:rPr>
                <a:t>@Component</a:t>
              </a:r>
              <a:endParaRPr lang="en-US" sz="2800"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1" name="Group 20">
            <a:extLst>
              <a:ext uri="{FF2B5EF4-FFF2-40B4-BE49-F238E27FC236}">
                <a16:creationId xmlns:a16="http://schemas.microsoft.com/office/drawing/2014/main" id="{2029DA88-F062-8D4D-9CD2-23B4EB4CB525}"/>
              </a:ext>
            </a:extLst>
          </p:cNvPr>
          <p:cNvGrpSpPr/>
          <p:nvPr/>
        </p:nvGrpSpPr>
        <p:grpSpPr>
          <a:xfrm>
            <a:off x="2721563" y="2151351"/>
            <a:ext cx="3700874" cy="1308640"/>
            <a:chOff x="2721863" y="1839913"/>
            <a:chExt cx="3700874" cy="1308640"/>
          </a:xfrm>
        </p:grpSpPr>
        <p:grpSp>
          <p:nvGrpSpPr>
            <p:cNvPr id="22" name="Group 21">
              <a:extLst>
                <a:ext uri="{FF2B5EF4-FFF2-40B4-BE49-F238E27FC236}">
                  <a16:creationId xmlns:a16="http://schemas.microsoft.com/office/drawing/2014/main" id="{4AC41D81-043B-BA41-95C1-F0CE90E9054C}"/>
                </a:ext>
              </a:extLst>
            </p:cNvPr>
            <p:cNvGrpSpPr/>
            <p:nvPr/>
          </p:nvGrpSpPr>
          <p:grpSpPr>
            <a:xfrm>
              <a:off x="2721863" y="1839913"/>
              <a:ext cx="1460269" cy="1308640"/>
              <a:chOff x="2744086" y="1786850"/>
              <a:chExt cx="1460269" cy="1308640"/>
            </a:xfrm>
          </p:grpSpPr>
          <p:sp>
            <p:nvSpPr>
              <p:cNvPr id="27" name="Rounded Rectangle 26">
                <a:extLst>
                  <a:ext uri="{FF2B5EF4-FFF2-40B4-BE49-F238E27FC236}">
                    <a16:creationId xmlns:a16="http://schemas.microsoft.com/office/drawing/2014/main" id="{D51414F2-46FE-724F-ADE8-4A7FEFEC9E3B}"/>
                  </a:ext>
                </a:extLst>
              </p:cNvPr>
              <p:cNvSpPr/>
              <p:nvPr/>
            </p:nvSpPr>
            <p:spPr>
              <a:xfrm>
                <a:off x="2744086" y="1786850"/>
                <a:ext cx="1460269" cy="1308640"/>
              </a:xfrm>
              <a:prstGeom prst="roundRect">
                <a:avLst>
                  <a:gd name="adj" fmla="val 6611"/>
                </a:avLst>
              </a:prstGeom>
              <a:solidFill>
                <a:srgbClr val="1976D2">
                  <a:alpha val="5000"/>
                </a:srgbClr>
              </a:solidFill>
              <a:ln w="254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A42A5A7-B2B5-8B43-BBC3-62566FDEE1D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29" name="TextBox 28">
                <a:extLst>
                  <a:ext uri="{FF2B5EF4-FFF2-40B4-BE49-F238E27FC236}">
                    <a16:creationId xmlns:a16="http://schemas.microsoft.com/office/drawing/2014/main" id="{A4283CFF-322C-054D-BA5F-3E6F3101B048}"/>
                  </a:ext>
                </a:extLst>
              </p:cNvPr>
              <p:cNvSpPr txBox="1"/>
              <p:nvPr/>
            </p:nvSpPr>
            <p:spPr>
              <a:xfrm>
                <a:off x="2984341" y="1826409"/>
                <a:ext cx="979756"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&lt; class &gt;</a:t>
                </a:r>
              </a:p>
            </p:txBody>
          </p:sp>
        </p:grpSp>
        <p:grpSp>
          <p:nvGrpSpPr>
            <p:cNvPr id="23" name="Group 22">
              <a:extLst>
                <a:ext uri="{FF2B5EF4-FFF2-40B4-BE49-F238E27FC236}">
                  <a16:creationId xmlns:a16="http://schemas.microsoft.com/office/drawing/2014/main" id="{D5E97A00-3D76-704B-8D09-24BEC58C47BB}"/>
                </a:ext>
              </a:extLst>
            </p:cNvPr>
            <p:cNvGrpSpPr/>
            <p:nvPr/>
          </p:nvGrpSpPr>
          <p:grpSpPr>
            <a:xfrm>
              <a:off x="4962468" y="1839913"/>
              <a:ext cx="1460269" cy="1308640"/>
              <a:chOff x="4921821" y="1758027"/>
              <a:chExt cx="1460269" cy="1308640"/>
            </a:xfrm>
          </p:grpSpPr>
          <p:sp>
            <p:nvSpPr>
              <p:cNvPr id="24" name="Rounded Rectangle 23">
                <a:extLst>
                  <a:ext uri="{FF2B5EF4-FFF2-40B4-BE49-F238E27FC236}">
                    <a16:creationId xmlns:a16="http://schemas.microsoft.com/office/drawing/2014/main" id="{E8927C40-D691-A549-BB35-EE2D37F7FAD3}"/>
                  </a:ext>
                </a:extLst>
              </p:cNvPr>
              <p:cNvSpPr/>
              <p:nvPr/>
            </p:nvSpPr>
            <p:spPr>
              <a:xfrm>
                <a:off x="4921821" y="1758027"/>
                <a:ext cx="1460269" cy="1308640"/>
              </a:xfrm>
              <a:prstGeom prst="roundRect">
                <a:avLst>
                  <a:gd name="adj" fmla="val 6611"/>
                </a:avLst>
              </a:prstGeom>
              <a:solidFill>
                <a:srgbClr val="D45835">
                  <a:alpha val="5000"/>
                </a:srgbClr>
              </a:solidFill>
              <a:ln w="254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HTML5_logo.png">
                <a:extLst>
                  <a:ext uri="{FF2B5EF4-FFF2-40B4-BE49-F238E27FC236}">
                    <a16:creationId xmlns:a16="http://schemas.microsoft.com/office/drawing/2014/main" id="{77226F8B-BC60-E549-8EE1-EB4C8B9A49B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6" name="TextBox 25">
                <a:extLst>
                  <a:ext uri="{FF2B5EF4-FFF2-40B4-BE49-F238E27FC236}">
                    <a16:creationId xmlns:a16="http://schemas.microsoft.com/office/drawing/2014/main" id="{0300E421-0D9F-E847-9EE5-E45EE8C3B314}"/>
                  </a:ext>
                </a:extLst>
              </p:cNvPr>
              <p:cNvSpPr txBox="1"/>
              <p:nvPr/>
            </p:nvSpPr>
            <p:spPr>
              <a:xfrm>
                <a:off x="4997768" y="1797586"/>
                <a:ext cx="1308371" cy="338554"/>
              </a:xfrm>
              <a:prstGeom prst="rect">
                <a:avLst/>
              </a:prstGeom>
              <a:noFill/>
            </p:spPr>
            <p:txBody>
              <a:bodyPr wrap="none" rtlCol="0">
                <a:spAutoFit/>
              </a:bodyPr>
              <a:lstStyle/>
              <a:p>
                <a:pPr algn="ctr"/>
                <a:r>
                  <a:rPr lang="en-US" sz="1600" dirty="0">
                    <a:solidFill>
                      <a:srgbClr val="D45835"/>
                    </a:solidFill>
                    <a:latin typeface="Roboto" panose="02000000000000000000" pitchFamily="2" charset="0"/>
                    <a:ea typeface="Roboto" panose="02000000000000000000" pitchFamily="2" charset="0"/>
                  </a:rPr>
                  <a:t>&lt; template &gt;</a:t>
                </a:r>
              </a:p>
            </p:txBody>
          </p:sp>
        </p:grpSp>
      </p:grpSp>
      <p:sp>
        <p:nvSpPr>
          <p:cNvPr id="8" name="U-Turn Arrow 7">
            <a:extLst>
              <a:ext uri="{FF2B5EF4-FFF2-40B4-BE49-F238E27FC236}">
                <a16:creationId xmlns:a16="http://schemas.microsoft.com/office/drawing/2014/main" id="{E9825094-1D64-1649-9C3A-622FF7E8D86B}"/>
              </a:ext>
            </a:extLst>
          </p:cNvPr>
          <p:cNvSpPr/>
          <p:nvPr/>
        </p:nvSpPr>
        <p:spPr>
          <a:xfrm>
            <a:off x="3768713" y="1753386"/>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C6ACAEE9-67AE-C74B-BFFC-991E98DE038B}"/>
              </a:ext>
            </a:extLst>
          </p:cNvPr>
          <p:cNvSpPr txBox="1"/>
          <p:nvPr/>
        </p:nvSpPr>
        <p:spPr>
          <a:xfrm>
            <a:off x="6950180" y="1735343"/>
            <a:ext cx="1720343"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property binding</a:t>
            </a:r>
          </a:p>
        </p:txBody>
      </p:sp>
    </p:spTree>
    <p:extLst>
      <p:ext uri="{BB962C8B-B14F-4D97-AF65-F5344CB8AC3E}">
        <p14:creationId xmlns:p14="http://schemas.microsoft.com/office/powerpoint/2010/main" val="3039606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2604779" y="290971"/>
            <a:ext cx="15285788" cy="8355434"/>
            <a:chOff x="519594" y="1140903"/>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40903"/>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4689D7D-7AE3-3B4D-954C-C2C4F8141A1C}"/>
                </a:ext>
              </a:extLst>
            </p:cNvPr>
            <p:cNvSpPr txBox="1"/>
            <p:nvPr/>
          </p:nvSpPr>
          <p:spPr>
            <a:xfrm>
              <a:off x="519594"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5AE5F98C-764A-4241-B071-035C91578137}"/>
              </a:ext>
            </a:extLst>
          </p:cNvPr>
          <p:cNvGrpSpPr/>
          <p:nvPr/>
        </p:nvGrpSpPr>
        <p:grpSpPr>
          <a:xfrm>
            <a:off x="2449585" y="1011023"/>
            <a:ext cx="4244830" cy="3003260"/>
            <a:chOff x="2373179" y="1699183"/>
            <a:chExt cx="4244830" cy="3003260"/>
          </a:xfrm>
        </p:grpSpPr>
        <p:sp>
          <p:nvSpPr>
            <p:cNvPr id="38" name="Rounded Rectangle 37">
              <a:extLst>
                <a:ext uri="{FF2B5EF4-FFF2-40B4-BE49-F238E27FC236}">
                  <a16:creationId xmlns:a16="http://schemas.microsoft.com/office/drawing/2014/main" id="{D0BF5528-9B49-2E4E-B7F6-33C4CF573ABF}"/>
                </a:ext>
              </a:extLst>
            </p:cNvPr>
            <p:cNvSpPr/>
            <p:nvPr/>
          </p:nvSpPr>
          <p:spPr>
            <a:xfrm>
              <a:off x="2373179" y="1699183"/>
              <a:ext cx="4244830" cy="3003260"/>
            </a:xfrm>
            <a:prstGeom prst="roundRect">
              <a:avLst>
                <a:gd name="adj" fmla="val 6611"/>
              </a:avLst>
            </a:prstGeom>
            <a:solidFill>
              <a:srgbClr val="C00000">
                <a:alpha val="5000"/>
              </a:srgbClr>
            </a:solidFill>
            <a:ln w="444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2504177" y="1765070"/>
              <a:ext cx="2254015" cy="523220"/>
            </a:xfrm>
            <a:prstGeom prst="rect">
              <a:avLst/>
            </a:prstGeom>
          </p:spPr>
          <p:txBody>
            <a:bodyPr wrap="none">
              <a:spAutoFit/>
            </a:bodyPr>
            <a:lstStyle/>
            <a:p>
              <a:r>
                <a:rPr lang="en-US" sz="2800" dirty="0">
                  <a:solidFill>
                    <a:srgbClr val="C00000"/>
                  </a:solidFill>
                  <a:latin typeface="Droid Sans Mono"/>
                </a:rPr>
                <a:t>@Component</a:t>
              </a:r>
              <a:endParaRPr lang="en-US" sz="2800"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1" name="Group 20">
            <a:extLst>
              <a:ext uri="{FF2B5EF4-FFF2-40B4-BE49-F238E27FC236}">
                <a16:creationId xmlns:a16="http://schemas.microsoft.com/office/drawing/2014/main" id="{2029DA88-F062-8D4D-9CD2-23B4EB4CB525}"/>
              </a:ext>
            </a:extLst>
          </p:cNvPr>
          <p:cNvGrpSpPr/>
          <p:nvPr/>
        </p:nvGrpSpPr>
        <p:grpSpPr>
          <a:xfrm>
            <a:off x="2721563" y="2151351"/>
            <a:ext cx="3700874" cy="1308640"/>
            <a:chOff x="2721863" y="1839913"/>
            <a:chExt cx="3700874" cy="1308640"/>
          </a:xfrm>
        </p:grpSpPr>
        <p:grpSp>
          <p:nvGrpSpPr>
            <p:cNvPr id="22" name="Group 21">
              <a:extLst>
                <a:ext uri="{FF2B5EF4-FFF2-40B4-BE49-F238E27FC236}">
                  <a16:creationId xmlns:a16="http://schemas.microsoft.com/office/drawing/2014/main" id="{4AC41D81-043B-BA41-95C1-F0CE90E9054C}"/>
                </a:ext>
              </a:extLst>
            </p:cNvPr>
            <p:cNvGrpSpPr/>
            <p:nvPr/>
          </p:nvGrpSpPr>
          <p:grpSpPr>
            <a:xfrm>
              <a:off x="2721863" y="1839913"/>
              <a:ext cx="1460269" cy="1308640"/>
              <a:chOff x="2744086" y="1786850"/>
              <a:chExt cx="1460269" cy="1308640"/>
            </a:xfrm>
          </p:grpSpPr>
          <p:sp>
            <p:nvSpPr>
              <p:cNvPr id="27" name="Rounded Rectangle 26">
                <a:extLst>
                  <a:ext uri="{FF2B5EF4-FFF2-40B4-BE49-F238E27FC236}">
                    <a16:creationId xmlns:a16="http://schemas.microsoft.com/office/drawing/2014/main" id="{D51414F2-46FE-724F-ADE8-4A7FEFEC9E3B}"/>
                  </a:ext>
                </a:extLst>
              </p:cNvPr>
              <p:cNvSpPr/>
              <p:nvPr/>
            </p:nvSpPr>
            <p:spPr>
              <a:xfrm>
                <a:off x="2744086" y="1786850"/>
                <a:ext cx="1460269" cy="1308640"/>
              </a:xfrm>
              <a:prstGeom prst="roundRect">
                <a:avLst>
                  <a:gd name="adj" fmla="val 6611"/>
                </a:avLst>
              </a:prstGeom>
              <a:solidFill>
                <a:srgbClr val="1976D2">
                  <a:alpha val="5000"/>
                </a:srgbClr>
              </a:solidFill>
              <a:ln w="254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A42A5A7-B2B5-8B43-BBC3-62566FDEE1D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29" name="TextBox 28">
                <a:extLst>
                  <a:ext uri="{FF2B5EF4-FFF2-40B4-BE49-F238E27FC236}">
                    <a16:creationId xmlns:a16="http://schemas.microsoft.com/office/drawing/2014/main" id="{A4283CFF-322C-054D-BA5F-3E6F3101B048}"/>
                  </a:ext>
                </a:extLst>
              </p:cNvPr>
              <p:cNvSpPr txBox="1"/>
              <p:nvPr/>
            </p:nvSpPr>
            <p:spPr>
              <a:xfrm>
                <a:off x="2984341" y="1826409"/>
                <a:ext cx="979756"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&lt; class &gt;</a:t>
                </a:r>
              </a:p>
            </p:txBody>
          </p:sp>
        </p:grpSp>
        <p:grpSp>
          <p:nvGrpSpPr>
            <p:cNvPr id="23" name="Group 22">
              <a:extLst>
                <a:ext uri="{FF2B5EF4-FFF2-40B4-BE49-F238E27FC236}">
                  <a16:creationId xmlns:a16="http://schemas.microsoft.com/office/drawing/2014/main" id="{D5E97A00-3D76-704B-8D09-24BEC58C47BB}"/>
                </a:ext>
              </a:extLst>
            </p:cNvPr>
            <p:cNvGrpSpPr/>
            <p:nvPr/>
          </p:nvGrpSpPr>
          <p:grpSpPr>
            <a:xfrm>
              <a:off x="4962468" y="1839913"/>
              <a:ext cx="1460269" cy="1308640"/>
              <a:chOff x="4921821" y="1758027"/>
              <a:chExt cx="1460269" cy="1308640"/>
            </a:xfrm>
          </p:grpSpPr>
          <p:sp>
            <p:nvSpPr>
              <p:cNvPr id="24" name="Rounded Rectangle 23">
                <a:extLst>
                  <a:ext uri="{FF2B5EF4-FFF2-40B4-BE49-F238E27FC236}">
                    <a16:creationId xmlns:a16="http://schemas.microsoft.com/office/drawing/2014/main" id="{E8927C40-D691-A549-BB35-EE2D37F7FAD3}"/>
                  </a:ext>
                </a:extLst>
              </p:cNvPr>
              <p:cNvSpPr/>
              <p:nvPr/>
            </p:nvSpPr>
            <p:spPr>
              <a:xfrm>
                <a:off x="4921821" y="1758027"/>
                <a:ext cx="1460269" cy="1308640"/>
              </a:xfrm>
              <a:prstGeom prst="roundRect">
                <a:avLst>
                  <a:gd name="adj" fmla="val 6611"/>
                </a:avLst>
              </a:prstGeom>
              <a:solidFill>
                <a:srgbClr val="D45835">
                  <a:alpha val="5000"/>
                </a:srgbClr>
              </a:solidFill>
              <a:ln w="254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HTML5_logo.png">
                <a:extLst>
                  <a:ext uri="{FF2B5EF4-FFF2-40B4-BE49-F238E27FC236}">
                    <a16:creationId xmlns:a16="http://schemas.microsoft.com/office/drawing/2014/main" id="{77226F8B-BC60-E549-8EE1-EB4C8B9A49B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6" name="TextBox 25">
                <a:extLst>
                  <a:ext uri="{FF2B5EF4-FFF2-40B4-BE49-F238E27FC236}">
                    <a16:creationId xmlns:a16="http://schemas.microsoft.com/office/drawing/2014/main" id="{0300E421-0D9F-E847-9EE5-E45EE8C3B314}"/>
                  </a:ext>
                </a:extLst>
              </p:cNvPr>
              <p:cNvSpPr txBox="1"/>
              <p:nvPr/>
            </p:nvSpPr>
            <p:spPr>
              <a:xfrm>
                <a:off x="4997768" y="1797586"/>
                <a:ext cx="1308371" cy="338554"/>
              </a:xfrm>
              <a:prstGeom prst="rect">
                <a:avLst/>
              </a:prstGeom>
              <a:noFill/>
            </p:spPr>
            <p:txBody>
              <a:bodyPr wrap="none" rtlCol="0">
                <a:spAutoFit/>
              </a:bodyPr>
              <a:lstStyle/>
              <a:p>
                <a:pPr algn="ctr"/>
                <a:r>
                  <a:rPr lang="en-US" sz="1600" dirty="0">
                    <a:solidFill>
                      <a:srgbClr val="D45835"/>
                    </a:solidFill>
                    <a:latin typeface="Roboto" panose="02000000000000000000" pitchFamily="2" charset="0"/>
                    <a:ea typeface="Roboto" panose="02000000000000000000" pitchFamily="2" charset="0"/>
                  </a:rPr>
                  <a:t>&lt; template &gt;</a:t>
                </a:r>
              </a:p>
            </p:txBody>
          </p:sp>
        </p:grpSp>
      </p:grpSp>
      <p:sp>
        <p:nvSpPr>
          <p:cNvPr id="8" name="U-Turn Arrow 7">
            <a:extLst>
              <a:ext uri="{FF2B5EF4-FFF2-40B4-BE49-F238E27FC236}">
                <a16:creationId xmlns:a16="http://schemas.microsoft.com/office/drawing/2014/main" id="{E9825094-1D64-1649-9C3A-622FF7E8D86B}"/>
              </a:ext>
            </a:extLst>
          </p:cNvPr>
          <p:cNvSpPr/>
          <p:nvPr/>
        </p:nvSpPr>
        <p:spPr>
          <a:xfrm>
            <a:off x="3768713" y="1753386"/>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U-Turn Arrow 33">
            <a:extLst>
              <a:ext uri="{FF2B5EF4-FFF2-40B4-BE49-F238E27FC236}">
                <a16:creationId xmlns:a16="http://schemas.microsoft.com/office/drawing/2014/main" id="{2411132B-EE79-474C-90A9-CE885240A17F}"/>
              </a:ext>
            </a:extLst>
          </p:cNvPr>
          <p:cNvSpPr/>
          <p:nvPr/>
        </p:nvSpPr>
        <p:spPr>
          <a:xfrm rot="10800000">
            <a:off x="3750583" y="3525485"/>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848D0667-966E-0E4F-85CC-73837F70A6C7}"/>
              </a:ext>
            </a:extLst>
          </p:cNvPr>
          <p:cNvSpPr txBox="1"/>
          <p:nvPr/>
        </p:nvSpPr>
        <p:spPr>
          <a:xfrm>
            <a:off x="6950180" y="1735343"/>
            <a:ext cx="1720343"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property binding</a:t>
            </a:r>
          </a:p>
        </p:txBody>
      </p:sp>
      <p:sp>
        <p:nvSpPr>
          <p:cNvPr id="37" name="TextBox 36">
            <a:extLst>
              <a:ext uri="{FF2B5EF4-FFF2-40B4-BE49-F238E27FC236}">
                <a16:creationId xmlns:a16="http://schemas.microsoft.com/office/drawing/2014/main" id="{F7410987-2EFF-D84D-986F-7BB771E9BEFD}"/>
              </a:ext>
            </a:extLst>
          </p:cNvPr>
          <p:cNvSpPr txBox="1"/>
          <p:nvPr/>
        </p:nvSpPr>
        <p:spPr>
          <a:xfrm>
            <a:off x="6950180" y="3528083"/>
            <a:ext cx="1407758"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event binding</a:t>
            </a:r>
          </a:p>
        </p:txBody>
      </p:sp>
    </p:spTree>
    <p:extLst>
      <p:ext uri="{BB962C8B-B14F-4D97-AF65-F5344CB8AC3E}">
        <p14:creationId xmlns:p14="http://schemas.microsoft.com/office/powerpoint/2010/main" val="3364041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3061750" y="-1015047"/>
            <a:ext cx="15285788" cy="8355434"/>
            <a:chOff x="510857" y="1324116"/>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0857" y="1324116"/>
              <a:ext cx="7366058" cy="4177717"/>
            </a:xfrm>
            <a:prstGeom prst="roundRect">
              <a:avLst>
                <a:gd name="adj" fmla="val 2812"/>
              </a:avLst>
            </a:prstGeom>
            <a:solidFill>
              <a:srgbClr val="1976D2">
                <a:alpha val="5000"/>
              </a:srgbClr>
            </a:solidFill>
            <a:ln w="44450">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4689D7D-7AE3-3B4D-954C-C2C4F8141A1C}"/>
                </a:ext>
              </a:extLst>
            </p:cNvPr>
            <p:cNvSpPr txBox="1"/>
            <p:nvPr/>
          </p:nvSpPr>
          <p:spPr>
            <a:xfrm>
              <a:off x="560472" y="1358150"/>
              <a:ext cx="829015" cy="261610"/>
            </a:xfrm>
            <a:prstGeom prst="rect">
              <a:avLst/>
            </a:prstGeom>
            <a:noFill/>
          </p:spPr>
          <p:txBody>
            <a:bodyPr wrap="none" rtlCol="0">
              <a:spAutoFit/>
            </a:bodyPr>
            <a:lstStyle/>
            <a:p>
              <a:r>
                <a:rPr lang="en-US" sz="2800" dirty="0" err="1">
                  <a:solidFill>
                    <a:srgbClr val="0D47A1"/>
                  </a:solidFill>
                </a:rPr>
                <a:t>NgModule</a:t>
              </a:r>
              <a:endParaRPr lang="en-US" sz="2800" dirty="0">
                <a:solidFill>
                  <a:srgbClr val="0D47A1"/>
                </a:solidFill>
              </a:endParaRPr>
            </a:p>
          </p:txBody>
        </p:sp>
      </p:grpSp>
      <p:grpSp>
        <p:nvGrpSpPr>
          <p:cNvPr id="3" name="Group 2">
            <a:extLst>
              <a:ext uri="{FF2B5EF4-FFF2-40B4-BE49-F238E27FC236}">
                <a16:creationId xmlns:a16="http://schemas.microsoft.com/office/drawing/2014/main" id="{5AE5F98C-764A-4241-B071-035C91578137}"/>
              </a:ext>
            </a:extLst>
          </p:cNvPr>
          <p:cNvGrpSpPr/>
          <p:nvPr/>
        </p:nvGrpSpPr>
        <p:grpSpPr>
          <a:xfrm>
            <a:off x="2449585" y="1011023"/>
            <a:ext cx="4244830" cy="3003260"/>
            <a:chOff x="2373179" y="1699183"/>
            <a:chExt cx="4244830" cy="3003260"/>
          </a:xfrm>
        </p:grpSpPr>
        <p:sp>
          <p:nvSpPr>
            <p:cNvPr id="38" name="Rounded Rectangle 37">
              <a:extLst>
                <a:ext uri="{FF2B5EF4-FFF2-40B4-BE49-F238E27FC236}">
                  <a16:creationId xmlns:a16="http://schemas.microsoft.com/office/drawing/2014/main" id="{D0BF5528-9B49-2E4E-B7F6-33C4CF573ABF}"/>
                </a:ext>
              </a:extLst>
            </p:cNvPr>
            <p:cNvSpPr/>
            <p:nvPr/>
          </p:nvSpPr>
          <p:spPr>
            <a:xfrm>
              <a:off x="2373179" y="1699183"/>
              <a:ext cx="4244830" cy="3003260"/>
            </a:xfrm>
            <a:prstGeom prst="roundRect">
              <a:avLst>
                <a:gd name="adj" fmla="val 6611"/>
              </a:avLst>
            </a:prstGeom>
            <a:solidFill>
              <a:srgbClr val="C00000">
                <a:alpha val="5000"/>
              </a:srgbClr>
            </a:solidFill>
            <a:ln w="444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2504177" y="1765070"/>
              <a:ext cx="2254015" cy="523220"/>
            </a:xfrm>
            <a:prstGeom prst="rect">
              <a:avLst/>
            </a:prstGeom>
          </p:spPr>
          <p:txBody>
            <a:bodyPr wrap="none">
              <a:spAutoFit/>
            </a:bodyPr>
            <a:lstStyle/>
            <a:p>
              <a:r>
                <a:rPr lang="en-US" sz="2800" dirty="0">
                  <a:solidFill>
                    <a:srgbClr val="C00000"/>
                  </a:solidFill>
                  <a:latin typeface="Droid Sans Mono"/>
                </a:rPr>
                <a:t>@Component</a:t>
              </a:r>
              <a:endParaRPr lang="en-US" sz="2800"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1" name="Group 20">
            <a:extLst>
              <a:ext uri="{FF2B5EF4-FFF2-40B4-BE49-F238E27FC236}">
                <a16:creationId xmlns:a16="http://schemas.microsoft.com/office/drawing/2014/main" id="{2029DA88-F062-8D4D-9CD2-23B4EB4CB525}"/>
              </a:ext>
            </a:extLst>
          </p:cNvPr>
          <p:cNvGrpSpPr/>
          <p:nvPr/>
        </p:nvGrpSpPr>
        <p:grpSpPr>
          <a:xfrm>
            <a:off x="2721563" y="2151351"/>
            <a:ext cx="3700874" cy="1308640"/>
            <a:chOff x="2721863" y="1839913"/>
            <a:chExt cx="3700874" cy="1308640"/>
          </a:xfrm>
        </p:grpSpPr>
        <p:grpSp>
          <p:nvGrpSpPr>
            <p:cNvPr id="22" name="Group 21">
              <a:extLst>
                <a:ext uri="{FF2B5EF4-FFF2-40B4-BE49-F238E27FC236}">
                  <a16:creationId xmlns:a16="http://schemas.microsoft.com/office/drawing/2014/main" id="{4AC41D81-043B-BA41-95C1-F0CE90E9054C}"/>
                </a:ext>
              </a:extLst>
            </p:cNvPr>
            <p:cNvGrpSpPr/>
            <p:nvPr/>
          </p:nvGrpSpPr>
          <p:grpSpPr>
            <a:xfrm>
              <a:off x="2721863" y="1839913"/>
              <a:ext cx="1460269" cy="1308640"/>
              <a:chOff x="2744086" y="1786850"/>
              <a:chExt cx="1460269" cy="1308640"/>
            </a:xfrm>
          </p:grpSpPr>
          <p:sp>
            <p:nvSpPr>
              <p:cNvPr id="27" name="Rounded Rectangle 26">
                <a:extLst>
                  <a:ext uri="{FF2B5EF4-FFF2-40B4-BE49-F238E27FC236}">
                    <a16:creationId xmlns:a16="http://schemas.microsoft.com/office/drawing/2014/main" id="{D51414F2-46FE-724F-ADE8-4A7FEFEC9E3B}"/>
                  </a:ext>
                </a:extLst>
              </p:cNvPr>
              <p:cNvSpPr/>
              <p:nvPr/>
            </p:nvSpPr>
            <p:spPr>
              <a:xfrm>
                <a:off x="2744086" y="1786850"/>
                <a:ext cx="1460269" cy="1308640"/>
              </a:xfrm>
              <a:prstGeom prst="roundRect">
                <a:avLst>
                  <a:gd name="adj" fmla="val 6611"/>
                </a:avLst>
              </a:prstGeom>
              <a:solidFill>
                <a:srgbClr val="1976D2">
                  <a:alpha val="5000"/>
                </a:srgbClr>
              </a:solidFill>
              <a:ln w="254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A42A5A7-B2B5-8B43-BBC3-62566FDEE1D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29" name="TextBox 28">
                <a:extLst>
                  <a:ext uri="{FF2B5EF4-FFF2-40B4-BE49-F238E27FC236}">
                    <a16:creationId xmlns:a16="http://schemas.microsoft.com/office/drawing/2014/main" id="{A4283CFF-322C-054D-BA5F-3E6F3101B048}"/>
                  </a:ext>
                </a:extLst>
              </p:cNvPr>
              <p:cNvSpPr txBox="1"/>
              <p:nvPr/>
            </p:nvSpPr>
            <p:spPr>
              <a:xfrm>
                <a:off x="2984341" y="1826409"/>
                <a:ext cx="979756" cy="338554"/>
              </a:xfrm>
              <a:prstGeom prst="rect">
                <a:avLst/>
              </a:prstGeom>
              <a:noFill/>
            </p:spPr>
            <p:txBody>
              <a:bodyPr wrap="none" rtlCol="0">
                <a:spAutoFit/>
              </a:bodyPr>
              <a:lstStyle/>
              <a:p>
                <a:pPr algn="ctr"/>
                <a:r>
                  <a:rPr lang="en-US" sz="1600" dirty="0">
                    <a:solidFill>
                      <a:srgbClr val="0D47A1"/>
                    </a:solidFill>
                    <a:latin typeface="Roboto" panose="02000000000000000000" pitchFamily="2" charset="0"/>
                    <a:ea typeface="Roboto" panose="02000000000000000000" pitchFamily="2" charset="0"/>
                  </a:rPr>
                  <a:t>&lt; class &gt;</a:t>
                </a:r>
              </a:p>
            </p:txBody>
          </p:sp>
        </p:grpSp>
        <p:grpSp>
          <p:nvGrpSpPr>
            <p:cNvPr id="23" name="Group 22">
              <a:extLst>
                <a:ext uri="{FF2B5EF4-FFF2-40B4-BE49-F238E27FC236}">
                  <a16:creationId xmlns:a16="http://schemas.microsoft.com/office/drawing/2014/main" id="{D5E97A00-3D76-704B-8D09-24BEC58C47BB}"/>
                </a:ext>
              </a:extLst>
            </p:cNvPr>
            <p:cNvGrpSpPr/>
            <p:nvPr/>
          </p:nvGrpSpPr>
          <p:grpSpPr>
            <a:xfrm>
              <a:off x="4962468" y="1839913"/>
              <a:ext cx="1460269" cy="1308640"/>
              <a:chOff x="4921821" y="1758027"/>
              <a:chExt cx="1460269" cy="1308640"/>
            </a:xfrm>
          </p:grpSpPr>
          <p:sp>
            <p:nvSpPr>
              <p:cNvPr id="24" name="Rounded Rectangle 23">
                <a:extLst>
                  <a:ext uri="{FF2B5EF4-FFF2-40B4-BE49-F238E27FC236}">
                    <a16:creationId xmlns:a16="http://schemas.microsoft.com/office/drawing/2014/main" id="{E8927C40-D691-A549-BB35-EE2D37F7FAD3}"/>
                  </a:ext>
                </a:extLst>
              </p:cNvPr>
              <p:cNvSpPr/>
              <p:nvPr/>
            </p:nvSpPr>
            <p:spPr>
              <a:xfrm>
                <a:off x="4921821" y="1758027"/>
                <a:ext cx="1460269" cy="1308640"/>
              </a:xfrm>
              <a:prstGeom prst="roundRect">
                <a:avLst>
                  <a:gd name="adj" fmla="val 6611"/>
                </a:avLst>
              </a:prstGeom>
              <a:solidFill>
                <a:srgbClr val="D45835">
                  <a:alpha val="5000"/>
                </a:srgbClr>
              </a:solidFill>
              <a:ln w="254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HTML5_logo.png">
                <a:extLst>
                  <a:ext uri="{FF2B5EF4-FFF2-40B4-BE49-F238E27FC236}">
                    <a16:creationId xmlns:a16="http://schemas.microsoft.com/office/drawing/2014/main" id="{77226F8B-BC60-E549-8EE1-EB4C8B9A49B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6" name="TextBox 25">
                <a:extLst>
                  <a:ext uri="{FF2B5EF4-FFF2-40B4-BE49-F238E27FC236}">
                    <a16:creationId xmlns:a16="http://schemas.microsoft.com/office/drawing/2014/main" id="{0300E421-0D9F-E847-9EE5-E45EE8C3B314}"/>
                  </a:ext>
                </a:extLst>
              </p:cNvPr>
              <p:cNvSpPr txBox="1"/>
              <p:nvPr/>
            </p:nvSpPr>
            <p:spPr>
              <a:xfrm>
                <a:off x="4997768" y="1797586"/>
                <a:ext cx="1308371" cy="338554"/>
              </a:xfrm>
              <a:prstGeom prst="rect">
                <a:avLst/>
              </a:prstGeom>
              <a:noFill/>
            </p:spPr>
            <p:txBody>
              <a:bodyPr wrap="none" rtlCol="0">
                <a:spAutoFit/>
              </a:bodyPr>
              <a:lstStyle/>
              <a:p>
                <a:pPr algn="ctr"/>
                <a:r>
                  <a:rPr lang="en-US" sz="1600" dirty="0">
                    <a:solidFill>
                      <a:srgbClr val="D45835"/>
                    </a:solidFill>
                    <a:latin typeface="Roboto" panose="02000000000000000000" pitchFamily="2" charset="0"/>
                    <a:ea typeface="Roboto" panose="02000000000000000000" pitchFamily="2" charset="0"/>
                  </a:rPr>
                  <a:t>&lt; template &gt;</a:t>
                </a:r>
              </a:p>
            </p:txBody>
          </p:sp>
        </p:grpSp>
      </p:grpSp>
      <p:sp>
        <p:nvSpPr>
          <p:cNvPr id="8" name="U-Turn Arrow 7">
            <a:extLst>
              <a:ext uri="{FF2B5EF4-FFF2-40B4-BE49-F238E27FC236}">
                <a16:creationId xmlns:a16="http://schemas.microsoft.com/office/drawing/2014/main" id="{E9825094-1D64-1649-9C3A-622FF7E8D86B}"/>
              </a:ext>
            </a:extLst>
          </p:cNvPr>
          <p:cNvSpPr/>
          <p:nvPr/>
        </p:nvSpPr>
        <p:spPr>
          <a:xfrm>
            <a:off x="3768713" y="1753386"/>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U-Turn Arrow 33">
            <a:extLst>
              <a:ext uri="{FF2B5EF4-FFF2-40B4-BE49-F238E27FC236}">
                <a16:creationId xmlns:a16="http://schemas.microsoft.com/office/drawing/2014/main" id="{2411132B-EE79-474C-90A9-CE885240A17F}"/>
              </a:ext>
            </a:extLst>
          </p:cNvPr>
          <p:cNvSpPr/>
          <p:nvPr/>
        </p:nvSpPr>
        <p:spPr>
          <a:xfrm rot="10800000">
            <a:off x="3750583" y="3525485"/>
            <a:ext cx="1698833" cy="320511"/>
          </a:xfrm>
          <a:prstGeom prst="uturnArrow">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2887031"/>
      </p:ext>
    </p:extLst>
  </p:cSld>
  <p:clrMapOvr>
    <a:masterClrMapping/>
  </p:clrMapOvr>
  <mc:AlternateContent xmlns:mc="http://schemas.openxmlformats.org/markup-compatibility/2006" xmlns:p14="http://schemas.microsoft.com/office/powerpoint/2010/main">
    <mc:Choice Requires="p14">
      <p:transition p14:dur="0" advClick="0" advTm="500"/>
    </mc:Choice>
    <mc:Fallback xmlns="">
      <p:transition advClick="0"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31"/>
                                        </p:tgtEl>
                                      </p:cBhvr>
                                      <p:by x="50000" y="50000"/>
                                    </p:animScale>
                                  </p:childTnLst>
                                </p:cTn>
                              </p:par>
                              <p:par>
                                <p:cTn id="7" presetID="6" presetClass="emph" presetSubtype="0" fill="hold" nodeType="withEffect">
                                  <p:stCondLst>
                                    <p:cond delay="0"/>
                                  </p:stCondLst>
                                  <p:childTnLst>
                                    <p:animScale>
                                      <p:cBhvr>
                                        <p:cTn id="8" dur="500" fill="hold"/>
                                        <p:tgtEl>
                                          <p:spTgt spid="3"/>
                                        </p:tgtEl>
                                      </p:cBhvr>
                                      <p:by x="50000" y="50000"/>
                                    </p:animScale>
                                  </p:childTnLst>
                                </p:cTn>
                              </p:par>
                              <p:par>
                                <p:cTn id="9" presetID="6" presetClass="emph" presetSubtype="0" fill="hold" nodeType="withEffect">
                                  <p:stCondLst>
                                    <p:cond delay="0"/>
                                  </p:stCondLst>
                                  <p:childTnLst>
                                    <p:animScale>
                                      <p:cBhvr>
                                        <p:cTn id="10" dur="500" fill="hold"/>
                                        <p:tgtEl>
                                          <p:spTgt spid="21"/>
                                        </p:tgtEl>
                                      </p:cBhvr>
                                      <p:by x="50000" y="50000"/>
                                    </p:animScale>
                                  </p:childTnLst>
                                </p:cTn>
                              </p:par>
                              <p:par>
                                <p:cTn id="11" presetID="1" presetClass="exit"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spTree>
    <p:extLst>
      <p:ext uri="{BB962C8B-B14F-4D97-AF65-F5344CB8AC3E}">
        <p14:creationId xmlns:p14="http://schemas.microsoft.com/office/powerpoint/2010/main" val="1458506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88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813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sp>
        <p:nvSpPr>
          <p:cNvPr id="43" name="Rounded Rectangle 42">
            <a:extLst>
              <a:ext uri="{FF2B5EF4-FFF2-40B4-BE49-F238E27FC236}">
                <a16:creationId xmlns:a16="http://schemas.microsoft.com/office/drawing/2014/main" id="{EEE76BFE-552D-AB4E-9A42-24200BA15706}"/>
              </a:ext>
            </a:extLst>
          </p:cNvPr>
          <p:cNvSpPr/>
          <p:nvPr/>
        </p:nvSpPr>
        <p:spPr>
          <a:xfrm>
            <a:off x="6215872" y="2809874"/>
            <a:ext cx="1775929" cy="528580"/>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pipe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8F4FC-2B09-A245-AF16-86FF97875624}"/>
              </a:ext>
            </a:extLst>
          </p:cNvPr>
          <p:cNvCxnSpPr>
            <a:stCxn id="43" idx="1"/>
            <a:endCxn id="26" idx="3"/>
          </p:cNvCxnSpPr>
          <p:nvPr/>
        </p:nvCxnSpPr>
        <p:spPr>
          <a:xfrm flipH="1" flipV="1">
            <a:off x="5497218" y="2795038"/>
            <a:ext cx="718654" cy="279126"/>
          </a:xfrm>
          <a:prstGeom prst="line">
            <a:avLst/>
          </a:prstGeom>
          <a:ln w="15875">
            <a:solidFill>
              <a:srgbClr val="9416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627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AE422A89-0806-F04E-B836-2486B3471923}"/>
              </a:ext>
            </a:extLst>
          </p:cNvPr>
          <p:cNvSpPr/>
          <p:nvPr/>
        </p:nvSpPr>
        <p:spPr>
          <a:xfrm>
            <a:off x="1074564" y="2069460"/>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RouterModule</a:t>
            </a:r>
            <a:endParaRPr lang="en-US" dirty="0">
              <a:solidFill>
                <a:srgbClr val="0D47A1"/>
              </a:solidFill>
            </a:endParaRPr>
          </a:p>
        </p:txBody>
      </p: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sp>
        <p:nvSpPr>
          <p:cNvPr id="43" name="Rounded Rectangle 42">
            <a:extLst>
              <a:ext uri="{FF2B5EF4-FFF2-40B4-BE49-F238E27FC236}">
                <a16:creationId xmlns:a16="http://schemas.microsoft.com/office/drawing/2014/main" id="{EEE76BFE-552D-AB4E-9A42-24200BA15706}"/>
              </a:ext>
            </a:extLst>
          </p:cNvPr>
          <p:cNvSpPr/>
          <p:nvPr/>
        </p:nvSpPr>
        <p:spPr>
          <a:xfrm>
            <a:off x="6215872" y="2809874"/>
            <a:ext cx="1775929" cy="528580"/>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pipe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8F4FC-2B09-A245-AF16-86FF97875624}"/>
              </a:ext>
            </a:extLst>
          </p:cNvPr>
          <p:cNvCxnSpPr>
            <a:stCxn id="43" idx="1"/>
            <a:endCxn id="26" idx="3"/>
          </p:cNvCxnSpPr>
          <p:nvPr/>
        </p:nvCxnSpPr>
        <p:spPr>
          <a:xfrm flipH="1" flipV="1">
            <a:off x="5497218" y="2795038"/>
            <a:ext cx="718654" cy="279126"/>
          </a:xfrm>
          <a:prstGeom prst="line">
            <a:avLst/>
          </a:prstGeom>
          <a:ln w="15875">
            <a:solidFill>
              <a:srgbClr val="9416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620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AE422A89-0806-F04E-B836-2486B3471923}"/>
              </a:ext>
            </a:extLst>
          </p:cNvPr>
          <p:cNvSpPr/>
          <p:nvPr/>
        </p:nvSpPr>
        <p:spPr>
          <a:xfrm>
            <a:off x="1074564" y="2069460"/>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RouterModule</a:t>
            </a:r>
            <a:endParaRPr lang="en-US" dirty="0">
              <a:solidFill>
                <a:srgbClr val="0D47A1"/>
              </a:solidFill>
            </a:endParaRPr>
          </a:p>
        </p:txBody>
      </p:sp>
      <p:sp>
        <p:nvSpPr>
          <p:cNvPr id="40" name="Rounded Rectangle 39">
            <a:extLst>
              <a:ext uri="{FF2B5EF4-FFF2-40B4-BE49-F238E27FC236}">
                <a16:creationId xmlns:a16="http://schemas.microsoft.com/office/drawing/2014/main" id="{D56163D7-2462-154C-B686-CC1009D8239D}"/>
              </a:ext>
            </a:extLst>
          </p:cNvPr>
          <p:cNvSpPr/>
          <p:nvPr/>
        </p:nvSpPr>
        <p:spPr>
          <a:xfrm>
            <a:off x="1074563" y="2804204"/>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HttpClientModule</a:t>
            </a:r>
            <a:endParaRPr lang="en-US" dirty="0">
              <a:solidFill>
                <a:srgbClr val="0D47A1"/>
              </a:solidFill>
            </a:endParaRPr>
          </a:p>
        </p:txBody>
      </p: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sp>
        <p:nvSpPr>
          <p:cNvPr id="43" name="Rounded Rectangle 42">
            <a:extLst>
              <a:ext uri="{FF2B5EF4-FFF2-40B4-BE49-F238E27FC236}">
                <a16:creationId xmlns:a16="http://schemas.microsoft.com/office/drawing/2014/main" id="{EEE76BFE-552D-AB4E-9A42-24200BA15706}"/>
              </a:ext>
            </a:extLst>
          </p:cNvPr>
          <p:cNvSpPr/>
          <p:nvPr/>
        </p:nvSpPr>
        <p:spPr>
          <a:xfrm>
            <a:off x="6215872" y="2809874"/>
            <a:ext cx="1775929" cy="528580"/>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pipe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8F4FC-2B09-A245-AF16-86FF97875624}"/>
              </a:ext>
            </a:extLst>
          </p:cNvPr>
          <p:cNvCxnSpPr>
            <a:stCxn id="43" idx="1"/>
            <a:endCxn id="26" idx="3"/>
          </p:cNvCxnSpPr>
          <p:nvPr/>
        </p:nvCxnSpPr>
        <p:spPr>
          <a:xfrm flipH="1" flipV="1">
            <a:off x="5497218" y="2795038"/>
            <a:ext cx="718654" cy="279126"/>
          </a:xfrm>
          <a:prstGeom prst="line">
            <a:avLst/>
          </a:prstGeom>
          <a:ln w="15875">
            <a:solidFill>
              <a:srgbClr val="9416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276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419CE9B-1F18-6646-8AD1-577F64EC6214}"/>
              </a:ext>
            </a:extLst>
          </p:cNvPr>
          <p:cNvGrpSpPr/>
          <p:nvPr/>
        </p:nvGrpSpPr>
        <p:grpSpPr>
          <a:xfrm>
            <a:off x="750552" y="1071901"/>
            <a:ext cx="7642894" cy="4177717"/>
            <a:chOff x="519594" y="1151739"/>
            <a:chExt cx="7366058" cy="4177717"/>
          </a:xfrm>
        </p:grpSpPr>
        <p:sp>
          <p:nvSpPr>
            <p:cNvPr id="32" name="Rounded Rectangle 31">
              <a:extLst>
                <a:ext uri="{FF2B5EF4-FFF2-40B4-BE49-F238E27FC236}">
                  <a16:creationId xmlns:a16="http://schemas.microsoft.com/office/drawing/2014/main" id="{BA00E231-1BBE-DF48-BBA6-601445EB686D}"/>
                </a:ext>
              </a:extLst>
            </p:cNvPr>
            <p:cNvSpPr/>
            <p:nvPr/>
          </p:nvSpPr>
          <p:spPr>
            <a:xfrm>
              <a:off x="519594" y="1151739"/>
              <a:ext cx="7366058" cy="4177717"/>
            </a:xfrm>
            <a:prstGeom prst="roundRect">
              <a:avLst>
                <a:gd name="adj" fmla="val 2812"/>
              </a:avLst>
            </a:prstGeom>
            <a:solidFill>
              <a:srgbClr val="1976D2">
                <a:alpha val="5000"/>
              </a:srgbClr>
            </a:solidFill>
            <a:ln w="22225">
              <a:solidFill>
                <a:srgbClr val="197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4689D7D-7AE3-3B4D-954C-C2C4F8141A1C}"/>
                </a:ext>
              </a:extLst>
            </p:cNvPr>
            <p:cNvSpPr txBox="1"/>
            <p:nvPr/>
          </p:nvSpPr>
          <p:spPr>
            <a:xfrm>
              <a:off x="528680" y="1155443"/>
              <a:ext cx="955711" cy="308418"/>
            </a:xfrm>
            <a:prstGeom prst="rect">
              <a:avLst/>
            </a:prstGeom>
            <a:noFill/>
          </p:spPr>
          <p:txBody>
            <a:bodyPr wrap="none" rtlCol="0">
              <a:spAutoFit/>
            </a:bodyPr>
            <a:lstStyle/>
            <a:p>
              <a:r>
                <a:rPr lang="en-US" dirty="0" err="1">
                  <a:solidFill>
                    <a:srgbClr val="0D47A1"/>
                  </a:solidFill>
                </a:rPr>
                <a:t>NgModule</a:t>
              </a:r>
              <a:endParaRPr lang="en-US" dirty="0">
                <a:solidFill>
                  <a:srgbClr val="0D47A1"/>
                </a:solidFill>
              </a:endParaRPr>
            </a:p>
          </p:txBody>
        </p:sp>
      </p:grpSp>
      <p:grpSp>
        <p:nvGrpSpPr>
          <p:cNvPr id="3" name="Group 2">
            <a:extLst>
              <a:ext uri="{FF2B5EF4-FFF2-40B4-BE49-F238E27FC236}">
                <a16:creationId xmlns:a16="http://schemas.microsoft.com/office/drawing/2014/main" id="{20599AFC-70AF-2D4E-96A1-B3FBCCD8D807}"/>
              </a:ext>
            </a:extLst>
          </p:cNvPr>
          <p:cNvGrpSpPr/>
          <p:nvPr/>
        </p:nvGrpSpPr>
        <p:grpSpPr>
          <a:xfrm>
            <a:off x="3510792" y="1755744"/>
            <a:ext cx="2122415" cy="1501630"/>
            <a:chOff x="3532677" y="1755744"/>
            <a:chExt cx="2122415" cy="1501630"/>
          </a:xfrm>
        </p:grpSpPr>
        <p:sp>
          <p:nvSpPr>
            <p:cNvPr id="38" name="Rounded Rectangle 37">
              <a:extLst>
                <a:ext uri="{FF2B5EF4-FFF2-40B4-BE49-F238E27FC236}">
                  <a16:creationId xmlns:a16="http://schemas.microsoft.com/office/drawing/2014/main" id="{D0BF5528-9B49-2E4E-B7F6-33C4CF573ABF}"/>
                </a:ext>
              </a:extLst>
            </p:cNvPr>
            <p:cNvSpPr/>
            <p:nvPr/>
          </p:nvSpPr>
          <p:spPr>
            <a:xfrm>
              <a:off x="3532677" y="1755744"/>
              <a:ext cx="2122415" cy="1501630"/>
            </a:xfrm>
            <a:prstGeom prst="roundRect">
              <a:avLst>
                <a:gd name="adj" fmla="val 6611"/>
              </a:avLst>
            </a:prstGeom>
            <a:solidFill>
              <a:srgbClr val="C00000">
                <a:alpha val="5000"/>
              </a:srgbClr>
            </a:solidFill>
            <a:ln w="2222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C6448-5E92-2B4F-AA3E-D0A23A5D72CE}"/>
                </a:ext>
              </a:extLst>
            </p:cNvPr>
            <p:cNvSpPr/>
            <p:nvPr/>
          </p:nvSpPr>
          <p:spPr>
            <a:xfrm>
              <a:off x="3558045" y="1774496"/>
              <a:ext cx="1207318" cy="308418"/>
            </a:xfrm>
            <a:prstGeom prst="rect">
              <a:avLst/>
            </a:prstGeom>
          </p:spPr>
          <p:txBody>
            <a:bodyPr wrap="none">
              <a:spAutoFit/>
            </a:bodyPr>
            <a:lstStyle/>
            <a:p>
              <a:r>
                <a:rPr lang="en-US" dirty="0">
                  <a:solidFill>
                    <a:srgbClr val="C00000"/>
                  </a:solidFill>
                  <a:latin typeface="Droid Sans Mono"/>
                </a:rPr>
                <a:t>@Component</a:t>
              </a:r>
              <a:endParaRPr lang="en-US" dirty="0">
                <a:solidFill>
                  <a:srgbClr val="C00000"/>
                </a:solidFill>
              </a:endParaRPr>
            </a:p>
          </p:txBody>
        </p:sp>
      </p:gr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Architecture</a:t>
            </a:r>
          </a:p>
        </p:txBody>
      </p:sp>
      <p:grpSp>
        <p:nvGrpSpPr>
          <p:cNvPr id="23" name="Group 22">
            <a:extLst>
              <a:ext uri="{FF2B5EF4-FFF2-40B4-BE49-F238E27FC236}">
                <a16:creationId xmlns:a16="http://schemas.microsoft.com/office/drawing/2014/main" id="{2FDE9DF1-625A-DC48-9226-FE961CFF62ED}"/>
              </a:ext>
            </a:extLst>
          </p:cNvPr>
          <p:cNvGrpSpPr>
            <a:grpSpLocks noChangeAspect="1"/>
          </p:cNvGrpSpPr>
          <p:nvPr/>
        </p:nvGrpSpPr>
        <p:grpSpPr>
          <a:xfrm>
            <a:off x="3646780" y="2456662"/>
            <a:ext cx="1859029" cy="665536"/>
            <a:chOff x="2721863" y="1817481"/>
            <a:chExt cx="3718058" cy="1331072"/>
          </a:xfrm>
        </p:grpSpPr>
        <p:grpSp>
          <p:nvGrpSpPr>
            <p:cNvPr id="24" name="Group 23">
              <a:extLst>
                <a:ext uri="{FF2B5EF4-FFF2-40B4-BE49-F238E27FC236}">
                  <a16:creationId xmlns:a16="http://schemas.microsoft.com/office/drawing/2014/main" id="{EB4E15AC-4CC0-E04F-9B76-A280CCAE3D93}"/>
                </a:ext>
              </a:extLst>
            </p:cNvPr>
            <p:cNvGrpSpPr/>
            <p:nvPr/>
          </p:nvGrpSpPr>
          <p:grpSpPr>
            <a:xfrm>
              <a:off x="2721863" y="1817481"/>
              <a:ext cx="1460269" cy="1331072"/>
              <a:chOff x="2744086" y="1764418"/>
              <a:chExt cx="1460269" cy="1331072"/>
            </a:xfrm>
          </p:grpSpPr>
          <p:sp>
            <p:nvSpPr>
              <p:cNvPr id="29" name="Rounded Rectangle 28">
                <a:extLst>
                  <a:ext uri="{FF2B5EF4-FFF2-40B4-BE49-F238E27FC236}">
                    <a16:creationId xmlns:a16="http://schemas.microsoft.com/office/drawing/2014/main" id="{BC2A0CDF-F2EF-954D-AC86-70C23CB56C9B}"/>
                  </a:ext>
                </a:extLst>
              </p:cNvPr>
              <p:cNvSpPr/>
              <p:nvPr/>
            </p:nvSpPr>
            <p:spPr>
              <a:xfrm>
                <a:off x="2744086" y="1786850"/>
                <a:ext cx="1460269" cy="1308640"/>
              </a:xfrm>
              <a:prstGeom prst="roundRect">
                <a:avLst>
                  <a:gd name="adj" fmla="val 6611"/>
                </a:avLst>
              </a:prstGeom>
              <a:solidFill>
                <a:srgbClr val="1976D2">
                  <a:alpha val="5000"/>
                </a:srgbClr>
              </a:solidFill>
              <a:ln w="12700">
                <a:solidFill>
                  <a:srgbClr val="0D47A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1C2EC7-7B13-8649-A76B-3FA20B3E710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7201" y="2277246"/>
                <a:ext cx="634035" cy="634035"/>
              </a:xfrm>
              <a:prstGeom prst="rect">
                <a:avLst/>
              </a:prstGeom>
              <a:ln w="12700">
                <a:solidFill>
                  <a:schemeClr val="bg1"/>
                </a:solidFill>
              </a:ln>
            </p:spPr>
          </p:pic>
          <p:sp>
            <p:nvSpPr>
              <p:cNvPr id="34" name="TextBox 33">
                <a:extLst>
                  <a:ext uri="{FF2B5EF4-FFF2-40B4-BE49-F238E27FC236}">
                    <a16:creationId xmlns:a16="http://schemas.microsoft.com/office/drawing/2014/main" id="{374EC3F0-18A4-8242-ADA2-26F9DF1FB7E5}"/>
                  </a:ext>
                </a:extLst>
              </p:cNvPr>
              <p:cNvSpPr txBox="1"/>
              <p:nvPr/>
            </p:nvSpPr>
            <p:spPr>
              <a:xfrm>
                <a:off x="2890406" y="1764418"/>
                <a:ext cx="1167627" cy="430888"/>
              </a:xfrm>
              <a:prstGeom prst="rect">
                <a:avLst/>
              </a:prstGeom>
              <a:noFill/>
            </p:spPr>
            <p:txBody>
              <a:bodyPr wrap="none" rtlCol="0">
                <a:spAutoFit/>
              </a:bodyPr>
              <a:lstStyle/>
              <a:p>
                <a:pPr algn="ctr"/>
                <a:r>
                  <a:rPr lang="en-US" sz="800" dirty="0">
                    <a:solidFill>
                      <a:srgbClr val="0D47A1"/>
                    </a:solidFill>
                    <a:latin typeface="Roboto" panose="02000000000000000000" pitchFamily="2" charset="0"/>
                    <a:ea typeface="Roboto" panose="02000000000000000000" pitchFamily="2" charset="0"/>
                  </a:rPr>
                  <a:t>&lt; class &gt;</a:t>
                </a:r>
              </a:p>
            </p:txBody>
          </p:sp>
        </p:grpSp>
        <p:grpSp>
          <p:nvGrpSpPr>
            <p:cNvPr id="25" name="Group 24">
              <a:extLst>
                <a:ext uri="{FF2B5EF4-FFF2-40B4-BE49-F238E27FC236}">
                  <a16:creationId xmlns:a16="http://schemas.microsoft.com/office/drawing/2014/main" id="{A6180CA9-59D9-CE4F-A0D1-4AAFBF27B6E2}"/>
                </a:ext>
              </a:extLst>
            </p:cNvPr>
            <p:cNvGrpSpPr/>
            <p:nvPr/>
          </p:nvGrpSpPr>
          <p:grpSpPr>
            <a:xfrm>
              <a:off x="4945282" y="1817481"/>
              <a:ext cx="1494639" cy="1331072"/>
              <a:chOff x="4904635" y="1735595"/>
              <a:chExt cx="1494639" cy="1331072"/>
            </a:xfrm>
          </p:grpSpPr>
          <p:sp>
            <p:nvSpPr>
              <p:cNvPr id="26" name="Rounded Rectangle 25">
                <a:extLst>
                  <a:ext uri="{FF2B5EF4-FFF2-40B4-BE49-F238E27FC236}">
                    <a16:creationId xmlns:a16="http://schemas.microsoft.com/office/drawing/2014/main" id="{F58BDB77-985D-864D-917E-B121245F7EE0}"/>
                  </a:ext>
                </a:extLst>
              </p:cNvPr>
              <p:cNvSpPr/>
              <p:nvPr/>
            </p:nvSpPr>
            <p:spPr>
              <a:xfrm>
                <a:off x="4921821" y="1758027"/>
                <a:ext cx="1460269" cy="1308640"/>
              </a:xfrm>
              <a:prstGeom prst="roundRect">
                <a:avLst>
                  <a:gd name="adj" fmla="val 6611"/>
                </a:avLst>
              </a:prstGeom>
              <a:solidFill>
                <a:srgbClr val="D45835">
                  <a:alpha val="5000"/>
                </a:srgbClr>
              </a:solidFill>
              <a:ln w="12700">
                <a:solidFill>
                  <a:srgbClr val="D458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HTML5_logo.png">
                <a:extLst>
                  <a:ext uri="{FF2B5EF4-FFF2-40B4-BE49-F238E27FC236}">
                    <a16:creationId xmlns:a16="http://schemas.microsoft.com/office/drawing/2014/main" id="{27FF0343-4CC0-F74A-9CDC-D00C8D649D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74661" y="2188148"/>
                <a:ext cx="754583" cy="754583"/>
              </a:xfrm>
              <a:prstGeom prst="rect">
                <a:avLst/>
              </a:prstGeom>
            </p:spPr>
          </p:pic>
          <p:sp>
            <p:nvSpPr>
              <p:cNvPr id="28" name="TextBox 27">
                <a:extLst>
                  <a:ext uri="{FF2B5EF4-FFF2-40B4-BE49-F238E27FC236}">
                    <a16:creationId xmlns:a16="http://schemas.microsoft.com/office/drawing/2014/main" id="{EAD4D1C5-54B6-D54D-B1F0-0E058A6A04F8}"/>
                  </a:ext>
                </a:extLst>
              </p:cNvPr>
              <p:cNvSpPr txBox="1"/>
              <p:nvPr/>
            </p:nvSpPr>
            <p:spPr>
              <a:xfrm>
                <a:off x="4904635" y="1735595"/>
                <a:ext cx="1494639" cy="430888"/>
              </a:xfrm>
              <a:prstGeom prst="rect">
                <a:avLst/>
              </a:prstGeom>
              <a:noFill/>
            </p:spPr>
            <p:txBody>
              <a:bodyPr wrap="none" rtlCol="0">
                <a:spAutoFit/>
              </a:bodyPr>
              <a:lstStyle/>
              <a:p>
                <a:pPr algn="ctr"/>
                <a:r>
                  <a:rPr lang="en-US" sz="800" dirty="0">
                    <a:solidFill>
                      <a:srgbClr val="D45835"/>
                    </a:solidFill>
                    <a:latin typeface="Roboto" panose="02000000000000000000" pitchFamily="2" charset="0"/>
                    <a:ea typeface="Roboto" panose="02000000000000000000" pitchFamily="2" charset="0"/>
                  </a:rPr>
                  <a:t>&lt; template &gt;</a:t>
                </a:r>
              </a:p>
            </p:txBody>
          </p:sp>
        </p:grpSp>
      </p:grpSp>
      <p:grpSp>
        <p:nvGrpSpPr>
          <p:cNvPr id="21" name="Group 20">
            <a:extLst>
              <a:ext uri="{FF2B5EF4-FFF2-40B4-BE49-F238E27FC236}">
                <a16:creationId xmlns:a16="http://schemas.microsoft.com/office/drawing/2014/main" id="{B3907F2F-96E0-C044-A493-D2CBC6098E57}"/>
              </a:ext>
            </a:extLst>
          </p:cNvPr>
          <p:cNvGrpSpPr/>
          <p:nvPr/>
        </p:nvGrpSpPr>
        <p:grpSpPr>
          <a:xfrm>
            <a:off x="3510791" y="3807952"/>
            <a:ext cx="2122415" cy="1221248"/>
            <a:chOff x="692284" y="3604115"/>
            <a:chExt cx="2122415" cy="1501630"/>
          </a:xfrm>
        </p:grpSpPr>
        <p:sp>
          <p:nvSpPr>
            <p:cNvPr id="22" name="Rounded Rectangle 21">
              <a:extLst>
                <a:ext uri="{FF2B5EF4-FFF2-40B4-BE49-F238E27FC236}">
                  <a16:creationId xmlns:a16="http://schemas.microsoft.com/office/drawing/2014/main" id="{883A790E-6D96-2D4C-8D24-1EB799DD8679}"/>
                </a:ext>
              </a:extLst>
            </p:cNvPr>
            <p:cNvSpPr/>
            <p:nvPr/>
          </p:nvSpPr>
          <p:spPr>
            <a:xfrm>
              <a:off x="692284" y="3604115"/>
              <a:ext cx="2122415" cy="1501630"/>
            </a:xfrm>
            <a:prstGeom prst="roundRect">
              <a:avLst>
                <a:gd name="adj" fmla="val 8287"/>
              </a:avLst>
            </a:prstGeom>
            <a:solidFill>
              <a:srgbClr val="00B050">
                <a:alpha val="5000"/>
              </a:srgb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35" name="Rectangle 34">
              <a:extLst>
                <a:ext uri="{FF2B5EF4-FFF2-40B4-BE49-F238E27FC236}">
                  <a16:creationId xmlns:a16="http://schemas.microsoft.com/office/drawing/2014/main" id="{CD440DF2-7EC3-4643-972A-0027FFAF179B}"/>
                </a:ext>
              </a:extLst>
            </p:cNvPr>
            <p:cNvSpPr/>
            <p:nvPr/>
          </p:nvSpPr>
          <p:spPr>
            <a:xfrm>
              <a:off x="692284" y="3681904"/>
              <a:ext cx="1064137" cy="308418"/>
            </a:xfrm>
            <a:prstGeom prst="rect">
              <a:avLst/>
            </a:prstGeom>
          </p:spPr>
          <p:txBody>
            <a:bodyPr wrap="none">
              <a:spAutoFit/>
            </a:bodyPr>
            <a:lstStyle/>
            <a:p>
              <a:pPr algn="ctr"/>
              <a:r>
                <a:rPr lang="en-US" dirty="0">
                  <a:solidFill>
                    <a:srgbClr val="00B050"/>
                  </a:solidFill>
                </a:rPr>
                <a:t>@Injectable</a:t>
              </a:r>
            </a:p>
          </p:txBody>
        </p:sp>
      </p:grpSp>
      <p:sp>
        <p:nvSpPr>
          <p:cNvPr id="37" name="Rectangle 36">
            <a:extLst>
              <a:ext uri="{FF2B5EF4-FFF2-40B4-BE49-F238E27FC236}">
                <a16:creationId xmlns:a16="http://schemas.microsoft.com/office/drawing/2014/main" id="{6B28BB9E-A30E-B74D-BA3A-374E5FE182C5}"/>
              </a:ext>
            </a:extLst>
          </p:cNvPr>
          <p:cNvSpPr/>
          <p:nvPr/>
        </p:nvSpPr>
        <p:spPr>
          <a:xfrm>
            <a:off x="4093309" y="4395087"/>
            <a:ext cx="957378" cy="308418"/>
          </a:xfrm>
          <a:prstGeom prst="rect">
            <a:avLst/>
          </a:prstGeom>
        </p:spPr>
        <p:txBody>
          <a:bodyPr wrap="none">
            <a:spAutoFit/>
          </a:bodyPr>
          <a:lstStyle/>
          <a:p>
            <a:pPr algn="ctr"/>
            <a:r>
              <a:rPr lang="en-US" dirty="0">
                <a:solidFill>
                  <a:srgbClr val="00B050"/>
                </a:solidFill>
              </a:rPr>
              <a:t>&lt; service &gt;</a:t>
            </a:r>
          </a:p>
        </p:txBody>
      </p:sp>
      <p:cxnSp>
        <p:nvCxnSpPr>
          <p:cNvPr id="5" name="Straight Arrow Connector 4">
            <a:extLst>
              <a:ext uri="{FF2B5EF4-FFF2-40B4-BE49-F238E27FC236}">
                <a16:creationId xmlns:a16="http://schemas.microsoft.com/office/drawing/2014/main" id="{1D7FB870-5F72-4F47-9CDB-441A5DCCE978}"/>
              </a:ext>
            </a:extLst>
          </p:cNvPr>
          <p:cNvCxnSpPr>
            <a:stCxn id="22" idx="0"/>
          </p:cNvCxnSpPr>
          <p:nvPr/>
        </p:nvCxnSpPr>
        <p:spPr>
          <a:xfrm flipH="1" flipV="1">
            <a:off x="4571998" y="2795038"/>
            <a:ext cx="1" cy="1012914"/>
          </a:xfrm>
          <a:prstGeom prst="straightConnector1">
            <a:avLst/>
          </a:prstGeom>
          <a:ln w="1905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AE422A89-0806-F04E-B836-2486B3471923}"/>
              </a:ext>
            </a:extLst>
          </p:cNvPr>
          <p:cNvSpPr/>
          <p:nvPr/>
        </p:nvSpPr>
        <p:spPr>
          <a:xfrm>
            <a:off x="1074564" y="2069460"/>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RouterModule</a:t>
            </a:r>
            <a:endParaRPr lang="en-US" dirty="0">
              <a:solidFill>
                <a:srgbClr val="0D47A1"/>
              </a:solidFill>
            </a:endParaRPr>
          </a:p>
        </p:txBody>
      </p:sp>
      <p:sp>
        <p:nvSpPr>
          <p:cNvPr id="40" name="Rounded Rectangle 39">
            <a:extLst>
              <a:ext uri="{FF2B5EF4-FFF2-40B4-BE49-F238E27FC236}">
                <a16:creationId xmlns:a16="http://schemas.microsoft.com/office/drawing/2014/main" id="{D56163D7-2462-154C-B686-CC1009D8239D}"/>
              </a:ext>
            </a:extLst>
          </p:cNvPr>
          <p:cNvSpPr/>
          <p:nvPr/>
        </p:nvSpPr>
        <p:spPr>
          <a:xfrm>
            <a:off x="1074563" y="2804204"/>
            <a:ext cx="1930993" cy="529619"/>
          </a:xfrm>
          <a:prstGeom prst="roundRect">
            <a:avLst>
              <a:gd name="adj" fmla="val 6052"/>
            </a:avLst>
          </a:prstGeom>
          <a:solidFill>
            <a:srgbClr val="1976D2">
              <a:alpha val="5000"/>
            </a:srgbClr>
          </a:solidFill>
          <a:ln w="22225">
            <a:solidFill>
              <a:srgbClr val="1976D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47A1"/>
                </a:solidFill>
              </a:rPr>
              <a:t>HttpClientModule</a:t>
            </a:r>
            <a:endParaRPr lang="en-US" dirty="0">
              <a:solidFill>
                <a:srgbClr val="0D47A1"/>
              </a:solidFill>
            </a:endParaRPr>
          </a:p>
        </p:txBody>
      </p:sp>
      <p:sp>
        <p:nvSpPr>
          <p:cNvPr id="41" name="Rounded Rectangle 40">
            <a:extLst>
              <a:ext uri="{FF2B5EF4-FFF2-40B4-BE49-F238E27FC236}">
                <a16:creationId xmlns:a16="http://schemas.microsoft.com/office/drawing/2014/main" id="{9A090995-A643-D34F-83D3-86268A1BD648}"/>
              </a:ext>
            </a:extLst>
          </p:cNvPr>
          <p:cNvSpPr/>
          <p:nvPr/>
        </p:nvSpPr>
        <p:spPr>
          <a:xfrm>
            <a:off x="1074562" y="3497085"/>
            <a:ext cx="1930993" cy="529619"/>
          </a:xfrm>
          <a:prstGeom prst="roundRect">
            <a:avLst>
              <a:gd name="adj" fmla="val 6052"/>
            </a:avLst>
          </a:prstGeom>
          <a:solidFill>
            <a:srgbClr val="1976D2">
              <a:alpha val="5000"/>
            </a:srgbClr>
          </a:solidFill>
          <a:ln w="22225">
            <a:solidFill>
              <a:srgbClr val="1976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47A1"/>
              </a:solidFill>
            </a:endParaRPr>
          </a:p>
        </p:txBody>
      </p:sp>
      <p:sp>
        <p:nvSpPr>
          <p:cNvPr id="42" name="Rounded Rectangle 41">
            <a:extLst>
              <a:ext uri="{FF2B5EF4-FFF2-40B4-BE49-F238E27FC236}">
                <a16:creationId xmlns:a16="http://schemas.microsoft.com/office/drawing/2014/main" id="{8F00090E-57EB-1A4F-9235-57AEAAD11EDD}"/>
              </a:ext>
            </a:extLst>
          </p:cNvPr>
          <p:cNvSpPr/>
          <p:nvPr/>
        </p:nvSpPr>
        <p:spPr>
          <a:xfrm>
            <a:off x="6215873" y="2074091"/>
            <a:ext cx="1775929" cy="524565"/>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directive</a:t>
            </a:r>
          </a:p>
        </p:txBody>
      </p:sp>
      <p:sp>
        <p:nvSpPr>
          <p:cNvPr id="43" name="Rounded Rectangle 42">
            <a:extLst>
              <a:ext uri="{FF2B5EF4-FFF2-40B4-BE49-F238E27FC236}">
                <a16:creationId xmlns:a16="http://schemas.microsoft.com/office/drawing/2014/main" id="{EEE76BFE-552D-AB4E-9A42-24200BA15706}"/>
              </a:ext>
            </a:extLst>
          </p:cNvPr>
          <p:cNvSpPr/>
          <p:nvPr/>
        </p:nvSpPr>
        <p:spPr>
          <a:xfrm>
            <a:off x="6215872" y="2809874"/>
            <a:ext cx="1775929" cy="528580"/>
          </a:xfrm>
          <a:prstGeom prst="roundRect">
            <a:avLst>
              <a:gd name="adj" fmla="val 6611"/>
            </a:avLst>
          </a:prstGeom>
          <a:solidFill>
            <a:srgbClr val="941651">
              <a:alpha val="5000"/>
            </a:srgbClr>
          </a:solidFill>
          <a:ln w="22225">
            <a:solidFill>
              <a:srgbClr val="94165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41651"/>
                </a:solidFill>
                <a:latin typeface="Roboto" panose="02000000000000000000" pitchFamily="2" charset="0"/>
                <a:ea typeface="Roboto" panose="02000000000000000000" pitchFamily="2" charset="0"/>
              </a:rPr>
              <a:t>pipe</a:t>
            </a:r>
          </a:p>
        </p:txBody>
      </p:sp>
      <p:cxnSp>
        <p:nvCxnSpPr>
          <p:cNvPr id="6" name="Straight Arrow Connector 5">
            <a:extLst>
              <a:ext uri="{FF2B5EF4-FFF2-40B4-BE49-F238E27FC236}">
                <a16:creationId xmlns:a16="http://schemas.microsoft.com/office/drawing/2014/main" id="{71950695-4502-3644-A9E5-86419A9E5EE6}"/>
              </a:ext>
            </a:extLst>
          </p:cNvPr>
          <p:cNvCxnSpPr>
            <a:cxnSpLocks/>
            <a:stCxn id="42" idx="1"/>
            <a:endCxn id="26" idx="3"/>
          </p:cNvCxnSpPr>
          <p:nvPr/>
        </p:nvCxnSpPr>
        <p:spPr>
          <a:xfrm flipH="1">
            <a:off x="5497218" y="2336374"/>
            <a:ext cx="718655" cy="458664"/>
          </a:xfrm>
          <a:prstGeom prst="straightConnector1">
            <a:avLst/>
          </a:prstGeom>
          <a:ln w="15875">
            <a:solidFill>
              <a:srgbClr val="94165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8F4FC-2B09-A245-AF16-86FF97875624}"/>
              </a:ext>
            </a:extLst>
          </p:cNvPr>
          <p:cNvCxnSpPr>
            <a:stCxn id="43" idx="1"/>
            <a:endCxn id="26" idx="3"/>
          </p:cNvCxnSpPr>
          <p:nvPr/>
        </p:nvCxnSpPr>
        <p:spPr>
          <a:xfrm flipH="1" flipV="1">
            <a:off x="5497218" y="2795038"/>
            <a:ext cx="718654" cy="279126"/>
          </a:xfrm>
          <a:prstGeom prst="line">
            <a:avLst/>
          </a:prstGeom>
          <a:ln w="15875">
            <a:solidFill>
              <a:srgbClr val="9416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40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B062C0-36E2-D144-9445-22836E5E0B2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660529"/>
            <a:ext cx="9144000" cy="5057687"/>
          </a:xfrm>
          <a:prstGeom prst="rect">
            <a:avLst/>
          </a:prstGeom>
        </p:spPr>
      </p:pic>
      <p:pic>
        <p:nvPicPr>
          <p:cNvPr id="4" name="Picture 3">
            <a:extLst>
              <a:ext uri="{FF2B5EF4-FFF2-40B4-BE49-F238E27FC236}">
                <a16:creationId xmlns:a16="http://schemas.microsoft.com/office/drawing/2014/main" id="{F4712794-CFBC-894C-92C3-0345EA52F3A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6" b="89691" l="4612" r="93932">
                        <a14:foregroundMark x1="8738" y1="34364" x2="6796" y2="35052"/>
                        <a14:foregroundMark x1="18204" y1="43643" x2="18204" y2="43643"/>
                        <a14:foregroundMark x1="10922" y1="48110" x2="11165" y2="53608"/>
                        <a14:foregroundMark x1="5097" y1="53952" x2="4612" y2="44330"/>
                        <a14:foregroundMark x1="89320" y1="50859" x2="89320" y2="46735"/>
                        <a14:foregroundMark x1="89806" y1="37113" x2="89320" y2="32990"/>
                        <a14:foregroundMark x1="93932" y1="39863" x2="92961" y2="27148"/>
                        <a14:foregroundMark x1="26214" y1="49828" x2="26214" y2="49828"/>
                        <a14:foregroundMark x1="31553" y1="52234" x2="31553" y2="52234"/>
                        <a14:foregroundMark x1="38350" y1="37457" x2="38350" y2="37457"/>
                        <a14:foregroundMark x1="45388" y1="36426" x2="45388" y2="36426"/>
                        <a14:foregroundMark x1="54369" y1="36426" x2="54369" y2="36426"/>
                        <a14:foregroundMark x1="63350" y1="35395" x2="63350" y2="35395"/>
                        <a14:foregroundMark x1="75243" y1="34364" x2="75243" y2="34364"/>
                        <a14:foregroundMark x1="64320" y1="55326" x2="64320" y2="55326"/>
                        <a14:foregroundMark x1="78883" y1="39863" x2="78883" y2="39863"/>
                        <a14:backgroundMark x1="21845" y1="38488" x2="21845" y2="38488"/>
                        <a14:backgroundMark x1="13835" y1="43986" x2="13835" y2="43986"/>
                      </a14:backgroundRemoval>
                    </a14:imgEffect>
                  </a14:imgLayer>
                </a14:imgProps>
              </a:ext>
            </a:extLst>
          </a:blip>
          <a:stretch>
            <a:fillRect/>
          </a:stretch>
        </p:blipFill>
        <p:spPr>
          <a:xfrm rot="21306655">
            <a:off x="178751" y="928007"/>
            <a:ext cx="4110329" cy="2893193"/>
          </a:xfrm>
          <a:prstGeom prst="rect">
            <a:avLst/>
          </a:prstGeom>
          <a:effectLst>
            <a:glow rad="63500">
              <a:schemeClr val="bg1">
                <a:alpha val="48000"/>
              </a:schemeClr>
            </a:glow>
          </a:effectLst>
        </p:spPr>
      </p:pic>
      <p:grpSp>
        <p:nvGrpSpPr>
          <p:cNvPr id="16" name="Group 15">
            <a:extLst>
              <a:ext uri="{FF2B5EF4-FFF2-40B4-BE49-F238E27FC236}">
                <a16:creationId xmlns:a16="http://schemas.microsoft.com/office/drawing/2014/main" id="{53D896FC-5CC3-3D4F-923B-44E3543BEA2C}"/>
              </a:ext>
            </a:extLst>
          </p:cNvPr>
          <p:cNvGrpSpPr/>
          <p:nvPr/>
        </p:nvGrpSpPr>
        <p:grpSpPr>
          <a:xfrm>
            <a:off x="0" y="0"/>
            <a:ext cx="9144000" cy="689610"/>
            <a:chOff x="0" y="-16173"/>
            <a:chExt cx="12192000" cy="919480"/>
          </a:xfrm>
        </p:grpSpPr>
        <p:sp>
          <p:nvSpPr>
            <p:cNvPr id="17" name="Rectangle 16">
              <a:extLst>
                <a:ext uri="{FF2B5EF4-FFF2-40B4-BE49-F238E27FC236}">
                  <a16:creationId xmlns:a16="http://schemas.microsoft.com/office/drawing/2014/main" id="{A36F52F0-5AF1-A945-BE1E-6FC900727534}"/>
                </a:ext>
              </a:extLst>
            </p:cNvPr>
            <p:cNvSpPr/>
            <p:nvPr/>
          </p:nvSpPr>
          <p:spPr>
            <a:xfrm>
              <a:off x="0" y="-16173"/>
              <a:ext cx="12192000" cy="880707"/>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18" name="Picture 17">
              <a:extLst>
                <a:ext uri="{FF2B5EF4-FFF2-40B4-BE49-F238E27FC236}">
                  <a16:creationId xmlns:a16="http://schemas.microsoft.com/office/drawing/2014/main" id="{7138A47E-CA76-524B-8C27-63F8F3462A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19" name="Title 1">
            <a:extLst>
              <a:ext uri="{FF2B5EF4-FFF2-40B4-BE49-F238E27FC236}">
                <a16:creationId xmlns:a16="http://schemas.microsoft.com/office/drawing/2014/main" id="{513D8269-457C-7245-8553-2E1C5A7D6937}"/>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Agenda</a:t>
            </a:r>
          </a:p>
        </p:txBody>
      </p:sp>
    </p:spTree>
    <p:extLst>
      <p:ext uri="{BB962C8B-B14F-4D97-AF65-F5344CB8AC3E}">
        <p14:creationId xmlns:p14="http://schemas.microsoft.com/office/powerpoint/2010/main" val="1727283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CLI</a:t>
            </a:r>
          </a:p>
        </p:txBody>
      </p:sp>
      <p:grpSp>
        <p:nvGrpSpPr>
          <p:cNvPr id="20" name="Group 19">
            <a:extLst>
              <a:ext uri="{FF2B5EF4-FFF2-40B4-BE49-F238E27FC236}">
                <a16:creationId xmlns:a16="http://schemas.microsoft.com/office/drawing/2014/main" id="{3336DF74-8101-6C41-9BF6-901E6BE76A54}"/>
              </a:ext>
            </a:extLst>
          </p:cNvPr>
          <p:cNvGrpSpPr/>
          <p:nvPr/>
        </p:nvGrpSpPr>
        <p:grpSpPr>
          <a:xfrm>
            <a:off x="668940" y="658905"/>
            <a:ext cx="7806120" cy="5509104"/>
            <a:chOff x="668940" y="658905"/>
            <a:chExt cx="7806120" cy="5509104"/>
          </a:xfrm>
        </p:grpSpPr>
        <p:pic>
          <p:nvPicPr>
            <p:cNvPr id="18" name="Picture 17">
              <a:extLst>
                <a:ext uri="{FF2B5EF4-FFF2-40B4-BE49-F238E27FC236}">
                  <a16:creationId xmlns:a16="http://schemas.microsoft.com/office/drawing/2014/main" id="{56F362BE-9C33-1E41-B81A-B18ACAEDA30C}"/>
                </a:ext>
              </a:extLst>
            </p:cNvPr>
            <p:cNvPicPr>
              <a:picLocks noChangeAspect="1"/>
            </p:cNvPicPr>
            <p:nvPr/>
          </p:nvPicPr>
          <p:blipFill>
            <a:blip r:embed="rId4"/>
            <a:stretch>
              <a:fillRect/>
            </a:stretch>
          </p:blipFill>
          <p:spPr>
            <a:xfrm>
              <a:off x="668940" y="658905"/>
              <a:ext cx="7806120" cy="5509104"/>
            </a:xfrm>
            <a:prstGeom prst="rect">
              <a:avLst/>
            </a:prstGeom>
          </p:spPr>
        </p:pic>
        <p:sp>
          <p:nvSpPr>
            <p:cNvPr id="19" name="Rectangle 18">
              <a:extLst>
                <a:ext uri="{FF2B5EF4-FFF2-40B4-BE49-F238E27FC236}">
                  <a16:creationId xmlns:a16="http://schemas.microsoft.com/office/drawing/2014/main" id="{BF99CF81-EC68-9D48-9F13-07BF995087E7}"/>
                </a:ext>
              </a:extLst>
            </p:cNvPr>
            <p:cNvSpPr/>
            <p:nvPr/>
          </p:nvSpPr>
          <p:spPr>
            <a:xfrm>
              <a:off x="3213980" y="4381877"/>
              <a:ext cx="606582" cy="543208"/>
            </a:xfrm>
            <a:prstGeom prst="rect">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9B397C18-1959-F04F-AAFC-530500376CF0}"/>
              </a:ext>
            </a:extLst>
          </p:cNvPr>
          <p:cNvSpPr txBox="1"/>
          <p:nvPr/>
        </p:nvSpPr>
        <p:spPr>
          <a:xfrm>
            <a:off x="1408186" y="1410190"/>
            <a:ext cx="3406702" cy="308418"/>
          </a:xfrm>
          <a:prstGeom prst="rect">
            <a:avLst/>
          </a:prstGeom>
          <a:noFill/>
        </p:spPr>
        <p:txBody>
          <a:bodyPr wrap="none" rtlCol="0">
            <a:spAutoFit/>
          </a:bodyPr>
          <a:lstStyle/>
          <a:p>
            <a:r>
              <a:rPr lang="en-US" dirty="0">
                <a:solidFill>
                  <a:schemeClr val="bg1">
                    <a:lumMod val="85000"/>
                  </a:schemeClr>
                </a:solidFill>
                <a:latin typeface="Courier" pitchFamily="2" charset="0"/>
              </a:rPr>
              <a:t>&gt; </a:t>
            </a:r>
            <a:r>
              <a:rPr lang="en-US" dirty="0" err="1">
                <a:solidFill>
                  <a:schemeClr val="bg1">
                    <a:lumMod val="85000"/>
                  </a:schemeClr>
                </a:solidFill>
                <a:latin typeface="Courier" pitchFamily="2" charset="0"/>
              </a:rPr>
              <a:t>npm</a:t>
            </a:r>
            <a:r>
              <a:rPr lang="en-US" dirty="0">
                <a:solidFill>
                  <a:schemeClr val="bg1">
                    <a:lumMod val="85000"/>
                  </a:schemeClr>
                </a:solidFill>
                <a:latin typeface="Courier" pitchFamily="2" charset="0"/>
              </a:rPr>
              <a:t> install – g @angular/cli</a:t>
            </a:r>
          </a:p>
        </p:txBody>
      </p:sp>
    </p:spTree>
    <p:extLst>
      <p:ext uri="{BB962C8B-B14F-4D97-AF65-F5344CB8AC3E}">
        <p14:creationId xmlns:p14="http://schemas.microsoft.com/office/powerpoint/2010/main" val="56541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CLI</a:t>
            </a:r>
          </a:p>
        </p:txBody>
      </p:sp>
      <p:grpSp>
        <p:nvGrpSpPr>
          <p:cNvPr id="20" name="Group 19">
            <a:extLst>
              <a:ext uri="{FF2B5EF4-FFF2-40B4-BE49-F238E27FC236}">
                <a16:creationId xmlns:a16="http://schemas.microsoft.com/office/drawing/2014/main" id="{3336DF74-8101-6C41-9BF6-901E6BE76A54}"/>
              </a:ext>
            </a:extLst>
          </p:cNvPr>
          <p:cNvGrpSpPr/>
          <p:nvPr/>
        </p:nvGrpSpPr>
        <p:grpSpPr>
          <a:xfrm>
            <a:off x="668940" y="658905"/>
            <a:ext cx="7806120" cy="5509104"/>
            <a:chOff x="668940" y="658905"/>
            <a:chExt cx="7806120" cy="5509104"/>
          </a:xfrm>
        </p:grpSpPr>
        <p:pic>
          <p:nvPicPr>
            <p:cNvPr id="18" name="Picture 17">
              <a:extLst>
                <a:ext uri="{FF2B5EF4-FFF2-40B4-BE49-F238E27FC236}">
                  <a16:creationId xmlns:a16="http://schemas.microsoft.com/office/drawing/2014/main" id="{56F362BE-9C33-1E41-B81A-B18ACAEDA30C}"/>
                </a:ext>
              </a:extLst>
            </p:cNvPr>
            <p:cNvPicPr>
              <a:picLocks noChangeAspect="1"/>
            </p:cNvPicPr>
            <p:nvPr/>
          </p:nvPicPr>
          <p:blipFill>
            <a:blip r:embed="rId4"/>
            <a:stretch>
              <a:fillRect/>
            </a:stretch>
          </p:blipFill>
          <p:spPr>
            <a:xfrm>
              <a:off x="668940" y="658905"/>
              <a:ext cx="7806120" cy="5509104"/>
            </a:xfrm>
            <a:prstGeom prst="rect">
              <a:avLst/>
            </a:prstGeom>
          </p:spPr>
        </p:pic>
        <p:sp>
          <p:nvSpPr>
            <p:cNvPr id="19" name="Rectangle 18">
              <a:extLst>
                <a:ext uri="{FF2B5EF4-FFF2-40B4-BE49-F238E27FC236}">
                  <a16:creationId xmlns:a16="http://schemas.microsoft.com/office/drawing/2014/main" id="{BF99CF81-EC68-9D48-9F13-07BF995087E7}"/>
                </a:ext>
              </a:extLst>
            </p:cNvPr>
            <p:cNvSpPr/>
            <p:nvPr/>
          </p:nvSpPr>
          <p:spPr>
            <a:xfrm>
              <a:off x="3213980" y="4381877"/>
              <a:ext cx="606582" cy="543208"/>
            </a:xfrm>
            <a:prstGeom prst="rect">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9B397C18-1959-F04F-AAFC-530500376CF0}"/>
              </a:ext>
            </a:extLst>
          </p:cNvPr>
          <p:cNvSpPr txBox="1"/>
          <p:nvPr/>
        </p:nvSpPr>
        <p:spPr>
          <a:xfrm>
            <a:off x="1408186" y="1410190"/>
            <a:ext cx="2225289"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new my-project</a:t>
            </a:r>
          </a:p>
        </p:txBody>
      </p:sp>
      <p:sp>
        <p:nvSpPr>
          <p:cNvPr id="11" name="TextBox 10">
            <a:extLst>
              <a:ext uri="{FF2B5EF4-FFF2-40B4-BE49-F238E27FC236}">
                <a16:creationId xmlns:a16="http://schemas.microsoft.com/office/drawing/2014/main" id="{BE6D21C0-512C-734C-BC70-6665B31EBC2C}"/>
              </a:ext>
            </a:extLst>
          </p:cNvPr>
          <p:cNvSpPr txBox="1"/>
          <p:nvPr/>
        </p:nvSpPr>
        <p:spPr>
          <a:xfrm>
            <a:off x="1408186" y="1836971"/>
            <a:ext cx="1795684"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cd my-project</a:t>
            </a:r>
          </a:p>
        </p:txBody>
      </p:sp>
      <p:sp>
        <p:nvSpPr>
          <p:cNvPr id="12" name="TextBox 11">
            <a:extLst>
              <a:ext uri="{FF2B5EF4-FFF2-40B4-BE49-F238E27FC236}">
                <a16:creationId xmlns:a16="http://schemas.microsoft.com/office/drawing/2014/main" id="{B74C10C9-6B23-6340-8F00-81D219BA39AC}"/>
              </a:ext>
            </a:extLst>
          </p:cNvPr>
          <p:cNvSpPr txBox="1"/>
          <p:nvPr/>
        </p:nvSpPr>
        <p:spPr>
          <a:xfrm>
            <a:off x="1408185" y="2257991"/>
            <a:ext cx="1258678"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serve</a:t>
            </a:r>
          </a:p>
        </p:txBody>
      </p:sp>
      <p:sp>
        <p:nvSpPr>
          <p:cNvPr id="14" name="TextBox 13">
            <a:extLst>
              <a:ext uri="{FF2B5EF4-FFF2-40B4-BE49-F238E27FC236}">
                <a16:creationId xmlns:a16="http://schemas.microsoft.com/office/drawing/2014/main" id="{CF70133E-0F64-074B-91A1-91684566FFA7}"/>
              </a:ext>
            </a:extLst>
          </p:cNvPr>
          <p:cNvSpPr txBox="1"/>
          <p:nvPr/>
        </p:nvSpPr>
        <p:spPr>
          <a:xfrm>
            <a:off x="4599163" y="1410190"/>
            <a:ext cx="1473480"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--skip-tests</a:t>
            </a:r>
          </a:p>
        </p:txBody>
      </p:sp>
      <p:sp>
        <p:nvSpPr>
          <p:cNvPr id="15" name="TextBox 14">
            <a:extLst>
              <a:ext uri="{FF2B5EF4-FFF2-40B4-BE49-F238E27FC236}">
                <a16:creationId xmlns:a16="http://schemas.microsoft.com/office/drawing/2014/main" id="{0C96B839-693B-374C-AB1D-548E3E620FC4}"/>
              </a:ext>
            </a:extLst>
          </p:cNvPr>
          <p:cNvSpPr txBox="1"/>
          <p:nvPr/>
        </p:nvSpPr>
        <p:spPr>
          <a:xfrm>
            <a:off x="3544432" y="1410190"/>
            <a:ext cx="1151277"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--routing</a:t>
            </a:r>
          </a:p>
        </p:txBody>
      </p:sp>
      <p:sp>
        <p:nvSpPr>
          <p:cNvPr id="16" name="TextBox 15">
            <a:extLst>
              <a:ext uri="{FF2B5EF4-FFF2-40B4-BE49-F238E27FC236}">
                <a16:creationId xmlns:a16="http://schemas.microsoft.com/office/drawing/2014/main" id="{11EF5306-D38F-8F49-8C72-1990C3F1956F}"/>
              </a:ext>
            </a:extLst>
          </p:cNvPr>
          <p:cNvSpPr txBox="1"/>
          <p:nvPr/>
        </p:nvSpPr>
        <p:spPr>
          <a:xfrm>
            <a:off x="5995901" y="1410190"/>
            <a:ext cx="1688283"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--inline-style</a:t>
            </a:r>
          </a:p>
        </p:txBody>
      </p:sp>
    </p:spTree>
    <p:extLst>
      <p:ext uri="{BB962C8B-B14F-4D97-AF65-F5344CB8AC3E}">
        <p14:creationId xmlns:p14="http://schemas.microsoft.com/office/powerpoint/2010/main" val="344739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12"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a:t>
            </a:r>
          </a:p>
        </p:txBody>
      </p:sp>
      <p:pic>
        <p:nvPicPr>
          <p:cNvPr id="7" name="Picture 6">
            <a:extLst>
              <a:ext uri="{FF2B5EF4-FFF2-40B4-BE49-F238E27FC236}">
                <a16:creationId xmlns:a16="http://schemas.microsoft.com/office/drawing/2014/main" id="{8DF45969-4855-A24B-81D7-15D6596AACD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14426" y="769285"/>
            <a:ext cx="6749459" cy="5031190"/>
          </a:xfrm>
          <a:prstGeom prst="rect">
            <a:avLst/>
          </a:prstGeom>
        </p:spPr>
      </p:pic>
    </p:spTree>
    <p:extLst>
      <p:ext uri="{BB962C8B-B14F-4D97-AF65-F5344CB8AC3E}">
        <p14:creationId xmlns:p14="http://schemas.microsoft.com/office/powerpoint/2010/main" val="2764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CLI</a:t>
            </a:r>
          </a:p>
        </p:txBody>
      </p:sp>
      <p:grpSp>
        <p:nvGrpSpPr>
          <p:cNvPr id="20" name="Group 19">
            <a:extLst>
              <a:ext uri="{FF2B5EF4-FFF2-40B4-BE49-F238E27FC236}">
                <a16:creationId xmlns:a16="http://schemas.microsoft.com/office/drawing/2014/main" id="{3336DF74-8101-6C41-9BF6-901E6BE76A54}"/>
              </a:ext>
            </a:extLst>
          </p:cNvPr>
          <p:cNvGrpSpPr/>
          <p:nvPr/>
        </p:nvGrpSpPr>
        <p:grpSpPr>
          <a:xfrm>
            <a:off x="668940" y="658905"/>
            <a:ext cx="7806120" cy="5509104"/>
            <a:chOff x="668940" y="658905"/>
            <a:chExt cx="7806120" cy="5509104"/>
          </a:xfrm>
        </p:grpSpPr>
        <p:pic>
          <p:nvPicPr>
            <p:cNvPr id="18" name="Picture 17">
              <a:extLst>
                <a:ext uri="{FF2B5EF4-FFF2-40B4-BE49-F238E27FC236}">
                  <a16:creationId xmlns:a16="http://schemas.microsoft.com/office/drawing/2014/main" id="{56F362BE-9C33-1E41-B81A-B18ACAEDA30C}"/>
                </a:ext>
              </a:extLst>
            </p:cNvPr>
            <p:cNvPicPr>
              <a:picLocks noChangeAspect="1"/>
            </p:cNvPicPr>
            <p:nvPr/>
          </p:nvPicPr>
          <p:blipFill>
            <a:blip r:embed="rId4"/>
            <a:stretch>
              <a:fillRect/>
            </a:stretch>
          </p:blipFill>
          <p:spPr>
            <a:xfrm>
              <a:off x="668940" y="658905"/>
              <a:ext cx="7806120" cy="5509104"/>
            </a:xfrm>
            <a:prstGeom prst="rect">
              <a:avLst/>
            </a:prstGeom>
          </p:spPr>
        </p:pic>
        <p:sp>
          <p:nvSpPr>
            <p:cNvPr id="19" name="Rectangle 18">
              <a:extLst>
                <a:ext uri="{FF2B5EF4-FFF2-40B4-BE49-F238E27FC236}">
                  <a16:creationId xmlns:a16="http://schemas.microsoft.com/office/drawing/2014/main" id="{BF99CF81-EC68-9D48-9F13-07BF995087E7}"/>
                </a:ext>
              </a:extLst>
            </p:cNvPr>
            <p:cNvSpPr/>
            <p:nvPr/>
          </p:nvSpPr>
          <p:spPr>
            <a:xfrm>
              <a:off x="3213980" y="4381877"/>
              <a:ext cx="606582" cy="543208"/>
            </a:xfrm>
            <a:prstGeom prst="rect">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9B397C18-1959-F04F-AAFC-530500376CF0}"/>
              </a:ext>
            </a:extLst>
          </p:cNvPr>
          <p:cNvSpPr txBox="1"/>
          <p:nvPr/>
        </p:nvSpPr>
        <p:spPr>
          <a:xfrm>
            <a:off x="1408186" y="1410190"/>
            <a:ext cx="2225289"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new my-project</a:t>
            </a:r>
          </a:p>
        </p:txBody>
      </p:sp>
      <p:sp>
        <p:nvSpPr>
          <p:cNvPr id="11" name="TextBox 10">
            <a:extLst>
              <a:ext uri="{FF2B5EF4-FFF2-40B4-BE49-F238E27FC236}">
                <a16:creationId xmlns:a16="http://schemas.microsoft.com/office/drawing/2014/main" id="{BE6D21C0-512C-734C-BC70-6665B31EBC2C}"/>
              </a:ext>
            </a:extLst>
          </p:cNvPr>
          <p:cNvSpPr txBox="1"/>
          <p:nvPr/>
        </p:nvSpPr>
        <p:spPr>
          <a:xfrm>
            <a:off x="1408186" y="1836971"/>
            <a:ext cx="1795684"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cd my-project</a:t>
            </a:r>
          </a:p>
        </p:txBody>
      </p:sp>
      <p:sp>
        <p:nvSpPr>
          <p:cNvPr id="12" name="TextBox 11">
            <a:extLst>
              <a:ext uri="{FF2B5EF4-FFF2-40B4-BE49-F238E27FC236}">
                <a16:creationId xmlns:a16="http://schemas.microsoft.com/office/drawing/2014/main" id="{B74C10C9-6B23-6340-8F00-81D219BA39AC}"/>
              </a:ext>
            </a:extLst>
          </p:cNvPr>
          <p:cNvSpPr txBox="1"/>
          <p:nvPr/>
        </p:nvSpPr>
        <p:spPr>
          <a:xfrm>
            <a:off x="1408185" y="2257991"/>
            <a:ext cx="1258678"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serve</a:t>
            </a:r>
          </a:p>
        </p:txBody>
      </p:sp>
      <p:sp>
        <p:nvSpPr>
          <p:cNvPr id="14" name="TextBox 13">
            <a:extLst>
              <a:ext uri="{FF2B5EF4-FFF2-40B4-BE49-F238E27FC236}">
                <a16:creationId xmlns:a16="http://schemas.microsoft.com/office/drawing/2014/main" id="{CF70133E-0F64-074B-91A1-91684566FFA7}"/>
              </a:ext>
            </a:extLst>
          </p:cNvPr>
          <p:cNvSpPr txBox="1"/>
          <p:nvPr/>
        </p:nvSpPr>
        <p:spPr>
          <a:xfrm>
            <a:off x="4599163" y="1410190"/>
            <a:ext cx="1473480"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--skip-tests</a:t>
            </a:r>
          </a:p>
        </p:txBody>
      </p:sp>
      <p:sp>
        <p:nvSpPr>
          <p:cNvPr id="15" name="TextBox 14">
            <a:extLst>
              <a:ext uri="{FF2B5EF4-FFF2-40B4-BE49-F238E27FC236}">
                <a16:creationId xmlns:a16="http://schemas.microsoft.com/office/drawing/2014/main" id="{0C96B839-693B-374C-AB1D-548E3E620FC4}"/>
              </a:ext>
            </a:extLst>
          </p:cNvPr>
          <p:cNvSpPr txBox="1"/>
          <p:nvPr/>
        </p:nvSpPr>
        <p:spPr>
          <a:xfrm>
            <a:off x="3544432" y="1410190"/>
            <a:ext cx="1151277"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--routing</a:t>
            </a:r>
          </a:p>
        </p:txBody>
      </p:sp>
      <p:sp>
        <p:nvSpPr>
          <p:cNvPr id="16" name="TextBox 15">
            <a:extLst>
              <a:ext uri="{FF2B5EF4-FFF2-40B4-BE49-F238E27FC236}">
                <a16:creationId xmlns:a16="http://schemas.microsoft.com/office/drawing/2014/main" id="{70DB7C98-1CDC-E941-8449-388487E1A837}"/>
              </a:ext>
            </a:extLst>
          </p:cNvPr>
          <p:cNvSpPr txBox="1"/>
          <p:nvPr/>
        </p:nvSpPr>
        <p:spPr>
          <a:xfrm>
            <a:off x="1408185" y="2679011"/>
            <a:ext cx="4480714"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generate component </a:t>
            </a:r>
            <a:r>
              <a:rPr lang="en-US" sz="1400" dirty="0" err="1">
                <a:solidFill>
                  <a:schemeClr val="bg1">
                    <a:lumMod val="85000"/>
                  </a:schemeClr>
                </a:solidFill>
                <a:latin typeface="Courier" pitchFamily="2" charset="0"/>
              </a:rPr>
              <a:t>MyFirstComponent</a:t>
            </a:r>
            <a:endParaRPr lang="en-US" sz="1400" dirty="0">
              <a:solidFill>
                <a:schemeClr val="bg1">
                  <a:lumMod val="85000"/>
                </a:schemeClr>
              </a:solidFill>
              <a:latin typeface="Courier" pitchFamily="2" charset="0"/>
            </a:endParaRPr>
          </a:p>
        </p:txBody>
      </p:sp>
      <p:sp>
        <p:nvSpPr>
          <p:cNvPr id="17" name="TextBox 16">
            <a:extLst>
              <a:ext uri="{FF2B5EF4-FFF2-40B4-BE49-F238E27FC236}">
                <a16:creationId xmlns:a16="http://schemas.microsoft.com/office/drawing/2014/main" id="{C701AD70-A585-0242-86C8-3B043F604634}"/>
              </a:ext>
            </a:extLst>
          </p:cNvPr>
          <p:cNvSpPr txBox="1"/>
          <p:nvPr/>
        </p:nvSpPr>
        <p:spPr>
          <a:xfrm>
            <a:off x="1408185" y="3103081"/>
            <a:ext cx="2977097"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g c </a:t>
            </a:r>
            <a:r>
              <a:rPr lang="en-US" sz="1400" dirty="0" err="1">
                <a:solidFill>
                  <a:schemeClr val="bg1">
                    <a:lumMod val="85000"/>
                  </a:schemeClr>
                </a:solidFill>
                <a:latin typeface="Courier" pitchFamily="2" charset="0"/>
              </a:rPr>
              <a:t>MySecondComponent</a:t>
            </a:r>
            <a:endParaRPr lang="en-US" sz="1400" dirty="0">
              <a:solidFill>
                <a:schemeClr val="bg1">
                  <a:lumMod val="85000"/>
                </a:schemeClr>
              </a:solidFill>
              <a:latin typeface="Courier" pitchFamily="2" charset="0"/>
            </a:endParaRPr>
          </a:p>
        </p:txBody>
      </p:sp>
      <p:sp>
        <p:nvSpPr>
          <p:cNvPr id="22" name="TextBox 21">
            <a:extLst>
              <a:ext uri="{FF2B5EF4-FFF2-40B4-BE49-F238E27FC236}">
                <a16:creationId xmlns:a16="http://schemas.microsoft.com/office/drawing/2014/main" id="{836544EE-4A94-5E48-B844-F648656652FA}"/>
              </a:ext>
            </a:extLst>
          </p:cNvPr>
          <p:cNvSpPr txBox="1"/>
          <p:nvPr/>
        </p:nvSpPr>
        <p:spPr>
          <a:xfrm>
            <a:off x="1417238" y="3533085"/>
            <a:ext cx="3514104"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generate service </a:t>
            </a:r>
            <a:r>
              <a:rPr lang="en-US" sz="1400" dirty="0" err="1">
                <a:solidFill>
                  <a:schemeClr val="bg1">
                    <a:lumMod val="85000"/>
                  </a:schemeClr>
                </a:solidFill>
                <a:latin typeface="Courier" pitchFamily="2" charset="0"/>
              </a:rPr>
              <a:t>MyService</a:t>
            </a:r>
            <a:endParaRPr lang="en-US" sz="1400" dirty="0">
              <a:solidFill>
                <a:schemeClr val="bg1">
                  <a:lumMod val="85000"/>
                </a:schemeClr>
              </a:solidFill>
              <a:latin typeface="Courier" pitchFamily="2" charset="0"/>
            </a:endParaRPr>
          </a:p>
        </p:txBody>
      </p:sp>
      <p:sp>
        <p:nvSpPr>
          <p:cNvPr id="23" name="TextBox 22">
            <a:extLst>
              <a:ext uri="{FF2B5EF4-FFF2-40B4-BE49-F238E27FC236}">
                <a16:creationId xmlns:a16="http://schemas.microsoft.com/office/drawing/2014/main" id="{881E9133-533F-3E46-A05F-5CDFEF4004BF}"/>
              </a:ext>
            </a:extLst>
          </p:cNvPr>
          <p:cNvSpPr txBox="1"/>
          <p:nvPr/>
        </p:nvSpPr>
        <p:spPr>
          <a:xfrm>
            <a:off x="1408187" y="3947832"/>
            <a:ext cx="1151277"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test</a:t>
            </a:r>
          </a:p>
        </p:txBody>
      </p:sp>
      <p:sp>
        <p:nvSpPr>
          <p:cNvPr id="24" name="TextBox 23">
            <a:extLst>
              <a:ext uri="{FF2B5EF4-FFF2-40B4-BE49-F238E27FC236}">
                <a16:creationId xmlns:a16="http://schemas.microsoft.com/office/drawing/2014/main" id="{D4A30CC5-A790-224C-B355-80C5DDFBC9A8}"/>
              </a:ext>
            </a:extLst>
          </p:cNvPr>
          <p:cNvSpPr txBox="1"/>
          <p:nvPr/>
        </p:nvSpPr>
        <p:spPr>
          <a:xfrm>
            <a:off x="1405579" y="4377836"/>
            <a:ext cx="1043876"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e2e</a:t>
            </a:r>
          </a:p>
        </p:txBody>
      </p:sp>
      <p:sp>
        <p:nvSpPr>
          <p:cNvPr id="27" name="TextBox 26">
            <a:extLst>
              <a:ext uri="{FF2B5EF4-FFF2-40B4-BE49-F238E27FC236}">
                <a16:creationId xmlns:a16="http://schemas.microsoft.com/office/drawing/2014/main" id="{347DE707-33A3-C548-A83B-0C1DB39DDCC2}"/>
              </a:ext>
            </a:extLst>
          </p:cNvPr>
          <p:cNvSpPr txBox="1"/>
          <p:nvPr/>
        </p:nvSpPr>
        <p:spPr>
          <a:xfrm>
            <a:off x="1417238" y="4801906"/>
            <a:ext cx="1258678"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&gt; ng build</a:t>
            </a:r>
          </a:p>
        </p:txBody>
      </p:sp>
      <p:sp>
        <p:nvSpPr>
          <p:cNvPr id="28" name="TextBox 27">
            <a:extLst>
              <a:ext uri="{FF2B5EF4-FFF2-40B4-BE49-F238E27FC236}">
                <a16:creationId xmlns:a16="http://schemas.microsoft.com/office/drawing/2014/main" id="{0F92DB73-09DB-6348-99B3-D5343B45DA97}"/>
              </a:ext>
            </a:extLst>
          </p:cNvPr>
          <p:cNvSpPr txBox="1"/>
          <p:nvPr/>
        </p:nvSpPr>
        <p:spPr>
          <a:xfrm>
            <a:off x="2628231" y="4801906"/>
            <a:ext cx="829073"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--prod</a:t>
            </a:r>
          </a:p>
        </p:txBody>
      </p:sp>
      <p:sp>
        <p:nvSpPr>
          <p:cNvPr id="25" name="TextBox 24">
            <a:extLst>
              <a:ext uri="{FF2B5EF4-FFF2-40B4-BE49-F238E27FC236}">
                <a16:creationId xmlns:a16="http://schemas.microsoft.com/office/drawing/2014/main" id="{6DD411F4-BDD5-944A-A4F8-20F12C844793}"/>
              </a:ext>
            </a:extLst>
          </p:cNvPr>
          <p:cNvSpPr txBox="1"/>
          <p:nvPr/>
        </p:nvSpPr>
        <p:spPr>
          <a:xfrm>
            <a:off x="5995901" y="1410190"/>
            <a:ext cx="1688283" cy="307777"/>
          </a:xfrm>
          <a:prstGeom prst="rect">
            <a:avLst/>
          </a:prstGeom>
          <a:noFill/>
        </p:spPr>
        <p:txBody>
          <a:bodyPr wrap="none" rtlCol="0">
            <a:spAutoFit/>
          </a:bodyPr>
          <a:lstStyle/>
          <a:p>
            <a:r>
              <a:rPr lang="en-US" sz="1400" dirty="0">
                <a:solidFill>
                  <a:schemeClr val="bg1">
                    <a:lumMod val="85000"/>
                  </a:schemeClr>
                </a:solidFill>
                <a:latin typeface="Courier" pitchFamily="2" charset="0"/>
              </a:rPr>
              <a:t>--inline-style</a:t>
            </a:r>
          </a:p>
        </p:txBody>
      </p:sp>
    </p:spTree>
    <p:extLst>
      <p:ext uri="{BB962C8B-B14F-4D97-AF65-F5344CB8AC3E}">
        <p14:creationId xmlns:p14="http://schemas.microsoft.com/office/powerpoint/2010/main" val="216197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p:bldP spid="24" grpId="0"/>
      <p:bldP spid="27"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t>
            </a:r>
            <a:r>
              <a:rPr lang="en-US" sz="2700" dirty="0" err="1">
                <a:solidFill>
                  <a:schemeClr val="bg1"/>
                </a:solidFill>
                <a:latin typeface="Roboto" panose="02000000000000000000" pitchFamily="2" charset="0"/>
                <a:ea typeface="Roboto" panose="02000000000000000000" pitchFamily="2" charset="0"/>
              </a:rPr>
              <a:t>NgModule</a:t>
            </a:r>
            <a:endParaRPr lang="en-US" sz="2700" dirty="0">
              <a:solidFill>
                <a:schemeClr val="bg1"/>
              </a:solidFill>
              <a:latin typeface="Roboto" panose="02000000000000000000" pitchFamily="2" charset="0"/>
              <a:ea typeface="Roboto" panose="02000000000000000000" pitchFamily="2" charset="0"/>
            </a:endParaRPr>
          </a:p>
        </p:txBody>
      </p:sp>
      <p:grpSp>
        <p:nvGrpSpPr>
          <p:cNvPr id="6" name="Group 5">
            <a:extLst>
              <a:ext uri="{FF2B5EF4-FFF2-40B4-BE49-F238E27FC236}">
                <a16:creationId xmlns:a16="http://schemas.microsoft.com/office/drawing/2014/main" id="{6D2F9FDD-D271-4B44-95E4-241CAFDBD265}"/>
              </a:ext>
            </a:extLst>
          </p:cNvPr>
          <p:cNvGrpSpPr/>
          <p:nvPr/>
        </p:nvGrpSpPr>
        <p:grpSpPr>
          <a:xfrm>
            <a:off x="1251702" y="989814"/>
            <a:ext cx="6640595" cy="4336331"/>
            <a:chOff x="1028700" y="942680"/>
            <a:chExt cx="7116059" cy="4628561"/>
          </a:xfrm>
          <a:effectLst>
            <a:outerShdw blurRad="63500" dist="25400" dir="2700000" algn="tl" rotWithShape="0">
              <a:prstClr val="black">
                <a:alpha val="30000"/>
              </a:prstClr>
            </a:outerShdw>
          </a:effectLst>
        </p:grpSpPr>
        <p:sp>
          <p:nvSpPr>
            <p:cNvPr id="4" name="Rectangle 3">
              <a:extLst>
                <a:ext uri="{FF2B5EF4-FFF2-40B4-BE49-F238E27FC236}">
                  <a16:creationId xmlns:a16="http://schemas.microsoft.com/office/drawing/2014/main" id="{0595611D-E847-FC48-884F-DA72822A86C6}"/>
                </a:ext>
              </a:extLst>
            </p:cNvPr>
            <p:cNvSpPr/>
            <p:nvPr/>
          </p:nvSpPr>
          <p:spPr>
            <a:xfrm>
              <a:off x="1028700" y="942680"/>
              <a:ext cx="7116059" cy="4628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35B264-0C15-2B44-B4D7-83521E420AE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280" y="1112364"/>
              <a:ext cx="6793391" cy="4384677"/>
            </a:xfrm>
            <a:prstGeom prst="rect">
              <a:avLst/>
            </a:prstGeom>
          </p:spPr>
        </p:pic>
      </p:grpSp>
    </p:spTree>
    <p:extLst>
      <p:ext uri="{BB962C8B-B14F-4D97-AF65-F5344CB8AC3E}">
        <p14:creationId xmlns:p14="http://schemas.microsoft.com/office/powerpoint/2010/main" val="420396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@Component</a:t>
            </a:r>
          </a:p>
        </p:txBody>
      </p:sp>
      <p:sp>
        <p:nvSpPr>
          <p:cNvPr id="4" name="Rectangle 3">
            <a:extLst>
              <a:ext uri="{FF2B5EF4-FFF2-40B4-BE49-F238E27FC236}">
                <a16:creationId xmlns:a16="http://schemas.microsoft.com/office/drawing/2014/main" id="{0595611D-E847-FC48-884F-DA72822A86C6}"/>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300E73-0C78-8A43-9C1A-E063F99755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32659" y="1888830"/>
            <a:ext cx="4678680" cy="2293620"/>
          </a:xfrm>
          <a:prstGeom prst="rect">
            <a:avLst/>
          </a:prstGeom>
        </p:spPr>
      </p:pic>
    </p:spTree>
    <p:extLst>
      <p:ext uri="{BB962C8B-B14F-4D97-AF65-F5344CB8AC3E}">
        <p14:creationId xmlns:p14="http://schemas.microsoft.com/office/powerpoint/2010/main" val="378918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@Component</a:t>
            </a:r>
          </a:p>
        </p:txBody>
      </p:sp>
      <p:sp>
        <p:nvSpPr>
          <p:cNvPr id="4" name="Rectangle 3">
            <a:extLst>
              <a:ext uri="{FF2B5EF4-FFF2-40B4-BE49-F238E27FC236}">
                <a16:creationId xmlns:a16="http://schemas.microsoft.com/office/drawing/2014/main" id="{0595611D-E847-FC48-884F-DA72822A86C6}"/>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03AA439-81BB-E243-A8B0-CB68A5D0C9F8}"/>
              </a:ext>
            </a:extLst>
          </p:cNvPr>
          <p:cNvPicPr>
            <a:picLocks noChangeAspect="1"/>
          </p:cNvPicPr>
          <p:nvPr/>
        </p:nvPicPr>
        <p:blipFill>
          <a:blip r:embed="rId4"/>
          <a:stretch>
            <a:fillRect/>
          </a:stretch>
        </p:blipFill>
        <p:spPr>
          <a:xfrm>
            <a:off x="1943099" y="1646679"/>
            <a:ext cx="5257800" cy="3022600"/>
          </a:xfrm>
          <a:prstGeom prst="rect">
            <a:avLst/>
          </a:prstGeom>
        </p:spPr>
      </p:pic>
    </p:spTree>
    <p:extLst>
      <p:ext uri="{BB962C8B-B14F-4D97-AF65-F5344CB8AC3E}">
        <p14:creationId xmlns:p14="http://schemas.microsoft.com/office/powerpoint/2010/main" val="3060454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Data binding</a:t>
            </a:r>
          </a:p>
        </p:txBody>
      </p:sp>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628650" y="1791093"/>
            <a:ext cx="7886700" cy="3356376"/>
          </a:xfrm>
        </p:spPr>
        <p:txBody>
          <a:bodyPr/>
          <a:lstStyle/>
          <a:p>
            <a:pPr marL="0" indent="0">
              <a:buNone/>
            </a:pPr>
            <a:r>
              <a:rPr lang="en-US" b="1" dirty="0">
                <a:solidFill>
                  <a:srgbClr val="0D47A1"/>
                </a:solidFill>
                <a:latin typeface="Roboto" panose="02000000000000000000" pitchFamily="2" charset="0"/>
                <a:ea typeface="Roboto" panose="02000000000000000000" pitchFamily="2" charset="0"/>
              </a:rPr>
              <a:t>Output data in html</a:t>
            </a:r>
          </a:p>
          <a:p>
            <a:pPr marL="0" indent="0">
              <a:buNone/>
            </a:pPr>
            <a:endParaRPr lang="en-US" dirty="0">
              <a:solidFill>
                <a:srgbClr val="0D47A1"/>
              </a:solidFill>
              <a:latin typeface="Roboto" panose="02000000000000000000"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string interpolation :	</a:t>
            </a:r>
            <a:r>
              <a:rPr lang="en-US" dirty="0">
                <a:solidFill>
                  <a:srgbClr val="C00000"/>
                </a:solidFill>
                <a:latin typeface="Courier" pitchFamily="2" charset="0"/>
                <a:ea typeface="Roboto" panose="02000000000000000000" pitchFamily="2" charset="0"/>
              </a:rPr>
              <a:t>{{ </a:t>
            </a:r>
            <a:r>
              <a:rPr lang="en-US" dirty="0" err="1">
                <a:solidFill>
                  <a:srgbClr val="C00000"/>
                </a:solidFill>
                <a:latin typeface="Courier" pitchFamily="2" charset="0"/>
                <a:ea typeface="Roboto" panose="02000000000000000000" pitchFamily="2" charset="0"/>
              </a:rPr>
              <a:t>account.name</a:t>
            </a:r>
            <a:r>
              <a:rPr lang="en-US" dirty="0">
                <a:solidFill>
                  <a:srgbClr val="C00000"/>
                </a:solidFill>
                <a:latin typeface="Courier" pitchFamily="2" charset="0"/>
                <a:ea typeface="Roboto" panose="02000000000000000000" pitchFamily="2" charset="0"/>
              </a:rPr>
              <a:t> }}</a:t>
            </a:r>
            <a:br>
              <a:rPr lang="en-US" dirty="0">
                <a:solidFill>
                  <a:srgbClr val="0D47A1"/>
                </a:solidFill>
                <a:latin typeface="Courier" pitchFamily="2" charset="0"/>
                <a:ea typeface="Roboto" panose="02000000000000000000" pitchFamily="2" charset="0"/>
              </a:rPr>
            </a:br>
            <a:endParaRPr lang="en-US" dirty="0">
              <a:solidFill>
                <a:srgbClr val="0D47A1"/>
              </a:solidFill>
              <a:latin typeface="Courier"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property binding:       	</a:t>
            </a:r>
            <a:r>
              <a:rPr lang="en-US" dirty="0">
                <a:solidFill>
                  <a:srgbClr val="C00000"/>
                </a:solidFill>
                <a:latin typeface="Courier" pitchFamily="2" charset="0"/>
                <a:ea typeface="Roboto" panose="02000000000000000000" pitchFamily="2" charset="0"/>
              </a:rPr>
              <a:t>[disabled]="!</a:t>
            </a:r>
            <a:r>
              <a:rPr lang="en-US" dirty="0" err="1">
                <a:solidFill>
                  <a:srgbClr val="C00000"/>
                </a:solidFill>
                <a:latin typeface="Courier" pitchFamily="2" charset="0"/>
                <a:ea typeface="Roboto" panose="02000000000000000000" pitchFamily="2" charset="0"/>
              </a:rPr>
              <a:t>allowNewAccount</a:t>
            </a:r>
            <a:r>
              <a:rPr lang="en-US" dirty="0">
                <a:solidFill>
                  <a:srgbClr val="C00000"/>
                </a:solidFill>
                <a:latin typeface="Courier" pitchFamily="2" charset="0"/>
                <a:ea typeface="Roboto" panose="02000000000000000000" pitchFamily="2" charset="0"/>
              </a:rPr>
              <a:t>"</a:t>
            </a:r>
          </a:p>
        </p:txBody>
      </p:sp>
    </p:spTree>
    <p:extLst>
      <p:ext uri="{BB962C8B-B14F-4D97-AF65-F5344CB8AC3E}">
        <p14:creationId xmlns:p14="http://schemas.microsoft.com/office/powerpoint/2010/main" val="1244884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Data binding</a:t>
            </a:r>
          </a:p>
        </p:txBody>
      </p:sp>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628650" y="1791093"/>
            <a:ext cx="7886700" cy="3356376"/>
          </a:xfrm>
        </p:spPr>
        <p:txBody>
          <a:bodyPr/>
          <a:lstStyle/>
          <a:p>
            <a:pPr marL="0" indent="0">
              <a:buNone/>
            </a:pPr>
            <a:r>
              <a:rPr lang="en-US" b="1" dirty="0">
                <a:solidFill>
                  <a:srgbClr val="0D47A1"/>
                </a:solidFill>
                <a:latin typeface="Roboto" panose="02000000000000000000" pitchFamily="2" charset="0"/>
                <a:ea typeface="Roboto" panose="02000000000000000000" pitchFamily="2" charset="0"/>
              </a:rPr>
              <a:t>React to user events</a:t>
            </a:r>
            <a:r>
              <a:rPr lang="en-US" dirty="0">
                <a:solidFill>
                  <a:srgbClr val="0D47A1"/>
                </a:solidFill>
                <a:latin typeface="Roboto" panose="02000000000000000000" pitchFamily="2" charset="0"/>
                <a:ea typeface="Roboto" panose="02000000000000000000" pitchFamily="2" charset="0"/>
              </a:rPr>
              <a:t> </a:t>
            </a:r>
          </a:p>
          <a:p>
            <a:pPr marL="0" indent="0">
              <a:buNone/>
            </a:pPr>
            <a:endParaRPr lang="en-US" dirty="0">
              <a:solidFill>
                <a:srgbClr val="0D47A1"/>
              </a:solidFill>
              <a:latin typeface="Roboto" panose="02000000000000000000"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event binding :	</a:t>
            </a:r>
            <a:r>
              <a:rPr lang="en-US" dirty="0">
                <a:solidFill>
                  <a:srgbClr val="C00000"/>
                </a:solidFill>
                <a:latin typeface="Courier" pitchFamily="2" charset="0"/>
                <a:ea typeface="Roboto" panose="02000000000000000000" pitchFamily="2" charset="0"/>
              </a:rPr>
              <a:t>(click)="</a:t>
            </a:r>
            <a:r>
              <a:rPr lang="en-US" dirty="0" err="1">
                <a:solidFill>
                  <a:srgbClr val="C00000"/>
                </a:solidFill>
                <a:latin typeface="Courier" pitchFamily="2" charset="0"/>
                <a:ea typeface="Roboto" panose="02000000000000000000" pitchFamily="2" charset="0"/>
              </a:rPr>
              <a:t>onCreate</a:t>
            </a:r>
            <a:r>
              <a:rPr lang="en-US" dirty="0">
                <a:solidFill>
                  <a:srgbClr val="C00000"/>
                </a:solidFill>
                <a:latin typeface="Courier" pitchFamily="2" charset="0"/>
                <a:ea typeface="Roboto" panose="02000000000000000000" pitchFamily="2" charset="0"/>
              </a:rPr>
              <a:t>()"</a:t>
            </a:r>
          </a:p>
          <a:p>
            <a:pPr marL="0" indent="0">
              <a:buNone/>
            </a:pPr>
            <a:r>
              <a:rPr lang="en-US" dirty="0">
                <a:solidFill>
                  <a:srgbClr val="0D47A1"/>
                </a:solidFill>
                <a:latin typeface="Courier" pitchFamily="2" charset="0"/>
                <a:ea typeface="Roboto" panose="02000000000000000000" pitchFamily="2" charset="0"/>
              </a:rPr>
              <a:t>			</a:t>
            </a:r>
            <a:r>
              <a:rPr lang="en-US" dirty="0">
                <a:solidFill>
                  <a:srgbClr val="C00000"/>
                </a:solidFill>
                <a:latin typeface="Courier" pitchFamily="2" charset="0"/>
                <a:ea typeface="Roboto" panose="02000000000000000000" pitchFamily="2" charset="0"/>
              </a:rPr>
              <a:t>(click)="</a:t>
            </a:r>
            <a:r>
              <a:rPr lang="en-US" dirty="0" err="1">
                <a:solidFill>
                  <a:srgbClr val="C00000"/>
                </a:solidFill>
                <a:latin typeface="Courier" pitchFamily="2" charset="0"/>
                <a:ea typeface="Roboto" panose="02000000000000000000" pitchFamily="2" charset="0"/>
              </a:rPr>
              <a:t>onCreate</a:t>
            </a:r>
            <a:r>
              <a:rPr lang="en-US" dirty="0">
                <a:solidFill>
                  <a:srgbClr val="C00000"/>
                </a:solidFill>
                <a:latin typeface="Courier" pitchFamily="2" charset="0"/>
                <a:ea typeface="Roboto" panose="02000000000000000000" pitchFamily="2" charset="0"/>
              </a:rPr>
              <a:t>($event)"</a:t>
            </a:r>
            <a:br>
              <a:rPr lang="en-US" dirty="0">
                <a:solidFill>
                  <a:srgbClr val="0D47A1"/>
                </a:solidFill>
                <a:latin typeface="Courier" pitchFamily="2" charset="0"/>
                <a:ea typeface="Roboto" panose="02000000000000000000" pitchFamily="2" charset="0"/>
              </a:rPr>
            </a:br>
            <a:endParaRPr lang="en-US" dirty="0">
              <a:solidFill>
                <a:srgbClr val="0D47A1"/>
              </a:solidFill>
              <a:latin typeface="Courier" pitchFamily="2" charset="0"/>
              <a:ea typeface="Roboto" panose="02000000000000000000" pitchFamily="2" charset="0"/>
            </a:endParaRPr>
          </a:p>
        </p:txBody>
      </p:sp>
    </p:spTree>
    <p:extLst>
      <p:ext uri="{BB962C8B-B14F-4D97-AF65-F5344CB8AC3E}">
        <p14:creationId xmlns:p14="http://schemas.microsoft.com/office/powerpoint/2010/main" val="2750337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Data binding</a:t>
            </a:r>
          </a:p>
        </p:txBody>
      </p:sp>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628650" y="1791093"/>
            <a:ext cx="7886700" cy="1753385"/>
          </a:xfrm>
        </p:spPr>
        <p:txBody>
          <a:bodyPr/>
          <a:lstStyle/>
          <a:p>
            <a:pPr marL="0" indent="0">
              <a:buNone/>
            </a:pPr>
            <a:r>
              <a:rPr lang="en-US" b="1" dirty="0">
                <a:solidFill>
                  <a:srgbClr val="0D47A1"/>
                </a:solidFill>
                <a:latin typeface="Roboto" panose="02000000000000000000" pitchFamily="2" charset="0"/>
                <a:ea typeface="Roboto" panose="02000000000000000000" pitchFamily="2" charset="0"/>
              </a:rPr>
              <a:t>Combine property and event binding</a:t>
            </a:r>
            <a:endParaRPr lang="en-US" dirty="0">
              <a:solidFill>
                <a:srgbClr val="0D47A1"/>
              </a:solidFill>
              <a:latin typeface="Roboto" panose="02000000000000000000" pitchFamily="2" charset="0"/>
              <a:ea typeface="Roboto" panose="02000000000000000000" pitchFamily="2" charset="0"/>
            </a:endParaRPr>
          </a:p>
          <a:p>
            <a:pPr marL="0" indent="0">
              <a:buNone/>
            </a:pPr>
            <a:endParaRPr lang="en-US" dirty="0">
              <a:solidFill>
                <a:srgbClr val="0D47A1"/>
              </a:solidFill>
              <a:latin typeface="Roboto" panose="02000000000000000000"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Two way binding :	</a:t>
            </a:r>
            <a:r>
              <a:rPr lang="en-US" dirty="0">
                <a:solidFill>
                  <a:srgbClr val="C00000"/>
                </a:solidFill>
                <a:latin typeface="Courier" pitchFamily="2" charset="0"/>
                <a:ea typeface="Roboto" panose="02000000000000000000" pitchFamily="2" charset="0"/>
              </a:rPr>
              <a:t>[(</a:t>
            </a:r>
            <a:r>
              <a:rPr lang="en-US" dirty="0" err="1">
                <a:solidFill>
                  <a:srgbClr val="C00000"/>
                </a:solidFill>
                <a:latin typeface="Courier" pitchFamily="2" charset="0"/>
                <a:ea typeface="Roboto" panose="02000000000000000000" pitchFamily="2" charset="0"/>
              </a:rPr>
              <a:t>ngModel</a:t>
            </a:r>
            <a:r>
              <a:rPr lang="en-US" dirty="0">
                <a:solidFill>
                  <a:srgbClr val="C00000"/>
                </a:solidFill>
                <a:latin typeface="Courier" pitchFamily="2" charset="0"/>
                <a:ea typeface="Roboto" panose="02000000000000000000" pitchFamily="2" charset="0"/>
              </a:rPr>
              <a:t>)]="data"</a:t>
            </a:r>
          </a:p>
          <a:p>
            <a:endParaRPr lang="en-US" dirty="0">
              <a:solidFill>
                <a:srgbClr val="0D47A1"/>
              </a:solidFill>
              <a:latin typeface="Courier" pitchFamily="2" charset="0"/>
              <a:ea typeface="Roboto" panose="02000000000000000000" pitchFamily="2" charset="0"/>
            </a:endParaRPr>
          </a:p>
          <a:p>
            <a:pPr marL="0" indent="0">
              <a:buNone/>
            </a:pPr>
            <a:endParaRPr lang="en-US" dirty="0">
              <a:solidFill>
                <a:srgbClr val="0D47A1"/>
              </a:solidFill>
              <a:latin typeface="Courier" pitchFamily="2" charset="0"/>
              <a:ea typeface="Roboto" panose="02000000000000000000" pitchFamily="2" charset="0"/>
            </a:endParaRPr>
          </a:p>
        </p:txBody>
      </p:sp>
      <p:sp>
        <p:nvSpPr>
          <p:cNvPr id="3" name="TextBox 2">
            <a:extLst>
              <a:ext uri="{FF2B5EF4-FFF2-40B4-BE49-F238E27FC236}">
                <a16:creationId xmlns:a16="http://schemas.microsoft.com/office/drawing/2014/main" id="{D3FA971B-9A62-4A42-A9D5-4D35078BA702}"/>
              </a:ext>
            </a:extLst>
          </p:cNvPr>
          <p:cNvSpPr txBox="1"/>
          <p:nvPr/>
        </p:nvSpPr>
        <p:spPr>
          <a:xfrm>
            <a:off x="1802652" y="4676666"/>
            <a:ext cx="5538696" cy="307777"/>
          </a:xfrm>
          <a:prstGeom prst="rect">
            <a:avLst/>
          </a:prstGeom>
          <a:noFill/>
        </p:spPr>
        <p:txBody>
          <a:bodyPr wrap="none" rtlCol="0">
            <a:spAutoFit/>
          </a:bodyPr>
          <a:lstStyle/>
          <a:p>
            <a:pPr algn="ctr"/>
            <a:r>
              <a:rPr lang="en-US" sz="1400" dirty="0" err="1">
                <a:solidFill>
                  <a:srgbClr val="0D47A1"/>
                </a:solidFill>
                <a:latin typeface="Roboto" panose="02000000000000000000" pitchFamily="2" charset="0"/>
                <a:ea typeface="Roboto" panose="02000000000000000000" pitchFamily="2" charset="0"/>
              </a:rPr>
              <a:t>ngModel</a:t>
            </a:r>
            <a:r>
              <a:rPr lang="en-US" sz="1400" dirty="0">
                <a:solidFill>
                  <a:srgbClr val="0D47A1"/>
                </a:solidFill>
                <a:latin typeface="Roboto" panose="02000000000000000000" pitchFamily="2" charset="0"/>
                <a:ea typeface="Roboto" panose="02000000000000000000" pitchFamily="2" charset="0"/>
              </a:rPr>
              <a:t> directive requires the </a:t>
            </a:r>
            <a:r>
              <a:rPr lang="en-US" sz="1400" dirty="0" err="1">
                <a:solidFill>
                  <a:srgbClr val="0D47A1"/>
                </a:solidFill>
                <a:latin typeface="Roboto" panose="02000000000000000000" pitchFamily="2" charset="0"/>
                <a:ea typeface="Roboto" panose="02000000000000000000" pitchFamily="2" charset="0"/>
              </a:rPr>
              <a:t>FormsModule</a:t>
            </a:r>
            <a:r>
              <a:rPr lang="en-US" sz="1400" dirty="0">
                <a:solidFill>
                  <a:srgbClr val="0D47A1"/>
                </a:solidFill>
                <a:latin typeface="Roboto" panose="02000000000000000000" pitchFamily="2" charset="0"/>
                <a:ea typeface="Roboto" panose="02000000000000000000" pitchFamily="2" charset="0"/>
              </a:rPr>
              <a:t> from @angular/forms</a:t>
            </a:r>
            <a:endParaRPr lang="en-US" dirty="0"/>
          </a:p>
        </p:txBody>
      </p:sp>
    </p:spTree>
    <p:extLst>
      <p:ext uri="{BB962C8B-B14F-4D97-AF65-F5344CB8AC3E}">
        <p14:creationId xmlns:p14="http://schemas.microsoft.com/office/powerpoint/2010/main" val="1441456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3FA8E1-0A71-844C-8AC3-0B48F993CFC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660530"/>
            <a:ext cx="9144000" cy="5054470"/>
          </a:xfrm>
          <a:prstGeom prst="rect">
            <a:avLst/>
          </a:prstGeom>
        </p:spPr>
      </p:pic>
      <p:grpSp>
        <p:nvGrpSpPr>
          <p:cNvPr id="16" name="Group 15">
            <a:extLst>
              <a:ext uri="{FF2B5EF4-FFF2-40B4-BE49-F238E27FC236}">
                <a16:creationId xmlns:a16="http://schemas.microsoft.com/office/drawing/2014/main" id="{E265FAC6-4489-F741-B38E-879009B16698}"/>
              </a:ext>
            </a:extLst>
          </p:cNvPr>
          <p:cNvGrpSpPr/>
          <p:nvPr/>
        </p:nvGrpSpPr>
        <p:grpSpPr>
          <a:xfrm>
            <a:off x="0" y="0"/>
            <a:ext cx="9144000" cy="689610"/>
            <a:chOff x="0" y="-16173"/>
            <a:chExt cx="12192000" cy="919480"/>
          </a:xfrm>
        </p:grpSpPr>
        <p:sp>
          <p:nvSpPr>
            <p:cNvPr id="17" name="Rectangle 16">
              <a:extLst>
                <a:ext uri="{FF2B5EF4-FFF2-40B4-BE49-F238E27FC236}">
                  <a16:creationId xmlns:a16="http://schemas.microsoft.com/office/drawing/2014/main" id="{833E98B9-C643-FE47-8E1A-51C5CCE38576}"/>
                </a:ext>
              </a:extLst>
            </p:cNvPr>
            <p:cNvSpPr/>
            <p:nvPr/>
          </p:nvSpPr>
          <p:spPr>
            <a:xfrm>
              <a:off x="0" y="-16173"/>
              <a:ext cx="12192000" cy="880707"/>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18" name="Picture 17">
              <a:extLst>
                <a:ext uri="{FF2B5EF4-FFF2-40B4-BE49-F238E27FC236}">
                  <a16:creationId xmlns:a16="http://schemas.microsoft.com/office/drawing/2014/main" id="{8F994143-2765-B348-A70E-14BD94FABF9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19" name="Title 1">
            <a:extLst>
              <a:ext uri="{FF2B5EF4-FFF2-40B4-BE49-F238E27FC236}">
                <a16:creationId xmlns:a16="http://schemas.microsoft.com/office/drawing/2014/main" id="{AAAAF9AD-AC6D-4447-98E7-2324684FCA67}"/>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Agenda</a:t>
            </a:r>
          </a:p>
        </p:txBody>
      </p:sp>
    </p:spTree>
    <p:extLst>
      <p:ext uri="{BB962C8B-B14F-4D97-AF65-F5344CB8AC3E}">
        <p14:creationId xmlns:p14="http://schemas.microsoft.com/office/powerpoint/2010/main" val="609094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Directives</a:t>
            </a:r>
          </a:p>
        </p:txBody>
      </p:sp>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871538" y="1064431"/>
            <a:ext cx="7886700" cy="2416773"/>
          </a:xfrm>
        </p:spPr>
        <p:txBody>
          <a:bodyPr>
            <a:normAutofit/>
          </a:bodyPr>
          <a:lstStyle/>
          <a:p>
            <a:r>
              <a:rPr lang="en-US" dirty="0">
                <a:solidFill>
                  <a:srgbClr val="0D47A1"/>
                </a:solidFill>
                <a:latin typeface="Roboto" panose="02000000000000000000" pitchFamily="2" charset="0"/>
                <a:ea typeface="Roboto" panose="02000000000000000000" pitchFamily="2" charset="0"/>
              </a:rPr>
              <a:t>Structural directives</a:t>
            </a:r>
          </a:p>
          <a:p>
            <a:pPr lvl="1"/>
            <a:r>
              <a:rPr lang="en-US" dirty="0">
                <a:solidFill>
                  <a:srgbClr val="0D47A1"/>
                </a:solidFill>
                <a:latin typeface="Roboto" panose="02000000000000000000" pitchFamily="2" charset="0"/>
                <a:ea typeface="Roboto" panose="02000000000000000000" pitchFamily="2" charset="0"/>
              </a:rPr>
              <a:t>conditionally add or remove elements from DOM</a:t>
            </a:r>
          </a:p>
          <a:p>
            <a:pPr lvl="1"/>
            <a:r>
              <a:rPr lang="en-US" dirty="0">
                <a:solidFill>
                  <a:srgbClr val="0D47A1"/>
                </a:solidFill>
                <a:latin typeface="Roboto" panose="02000000000000000000" pitchFamily="2" charset="0"/>
                <a:ea typeface="Roboto" panose="02000000000000000000" pitchFamily="2" charset="0"/>
              </a:rPr>
              <a:t>* </a:t>
            </a:r>
            <a:r>
              <a:rPr lang="en-US" dirty="0" err="1">
                <a:solidFill>
                  <a:srgbClr val="0D47A1"/>
                </a:solidFill>
                <a:latin typeface="Roboto" panose="02000000000000000000" pitchFamily="2" charset="0"/>
                <a:ea typeface="Roboto" panose="02000000000000000000" pitchFamily="2" charset="0"/>
              </a:rPr>
              <a:t>preceeds</a:t>
            </a:r>
            <a:r>
              <a:rPr lang="en-US" dirty="0">
                <a:solidFill>
                  <a:srgbClr val="0D47A1"/>
                </a:solidFill>
                <a:latin typeface="Roboto" panose="02000000000000000000" pitchFamily="2" charset="0"/>
                <a:ea typeface="Roboto" panose="02000000000000000000" pitchFamily="2" charset="0"/>
              </a:rPr>
              <a:t> name of directive</a:t>
            </a:r>
            <a:br>
              <a:rPr lang="en-US" dirty="0">
                <a:solidFill>
                  <a:srgbClr val="0D47A1"/>
                </a:solidFill>
                <a:latin typeface="Roboto" panose="02000000000000000000" pitchFamily="2" charset="0"/>
                <a:ea typeface="Roboto" panose="02000000000000000000" pitchFamily="2" charset="0"/>
              </a:rPr>
            </a:br>
            <a:endParaRPr lang="en-US" dirty="0">
              <a:solidFill>
                <a:srgbClr val="0D47A1"/>
              </a:solidFill>
              <a:latin typeface="Roboto" panose="02000000000000000000" pitchFamily="2" charset="0"/>
              <a:ea typeface="Roboto" panose="02000000000000000000" pitchFamily="2" charset="0"/>
            </a:endParaRPr>
          </a:p>
          <a:p>
            <a:pPr marL="342900" lvl="1" indent="0">
              <a:buNone/>
            </a:pPr>
            <a:r>
              <a:rPr lang="en-US" dirty="0">
                <a:solidFill>
                  <a:srgbClr val="C00000"/>
                </a:solidFill>
                <a:latin typeface="Courier" pitchFamily="2" charset="0"/>
                <a:ea typeface="Roboto" panose="02000000000000000000" pitchFamily="2" charset="0"/>
              </a:rPr>
              <a:t>&lt;p *</a:t>
            </a:r>
            <a:r>
              <a:rPr lang="en-US" dirty="0" err="1">
                <a:solidFill>
                  <a:srgbClr val="C00000"/>
                </a:solidFill>
                <a:latin typeface="Courier" pitchFamily="2" charset="0"/>
                <a:ea typeface="Roboto" panose="02000000000000000000" pitchFamily="2" charset="0"/>
              </a:rPr>
              <a:t>ngIf</a:t>
            </a:r>
            <a:r>
              <a:rPr lang="en-US" dirty="0">
                <a:solidFill>
                  <a:srgbClr val="C00000"/>
                </a:solidFill>
                <a:latin typeface="Courier" pitchFamily="2" charset="0"/>
                <a:ea typeface="Roboto" panose="02000000000000000000" pitchFamily="2" charset="0"/>
              </a:rPr>
              <a:t>="</a:t>
            </a:r>
            <a:r>
              <a:rPr lang="en-US" dirty="0" err="1">
                <a:solidFill>
                  <a:srgbClr val="C00000"/>
                </a:solidFill>
                <a:latin typeface="Courier" pitchFamily="2" charset="0"/>
                <a:ea typeface="Roboto" panose="02000000000000000000" pitchFamily="2" charset="0"/>
              </a:rPr>
              <a:t>accountCreated</a:t>
            </a:r>
            <a:r>
              <a:rPr lang="en-US" dirty="0">
                <a:solidFill>
                  <a:srgbClr val="C00000"/>
                </a:solidFill>
                <a:latin typeface="Courier" pitchFamily="2" charset="0"/>
                <a:ea typeface="Roboto" panose="02000000000000000000" pitchFamily="2" charset="0"/>
              </a:rPr>
              <a:t>"&gt;Account created&lt;/p&gt;</a:t>
            </a:r>
            <a:br>
              <a:rPr lang="en-US" dirty="0">
                <a:solidFill>
                  <a:srgbClr val="C00000"/>
                </a:solidFill>
                <a:latin typeface="Courier" pitchFamily="2" charset="0"/>
                <a:ea typeface="Roboto" panose="02000000000000000000" pitchFamily="2" charset="0"/>
              </a:rPr>
            </a:br>
            <a:br>
              <a:rPr lang="en-US" dirty="0">
                <a:solidFill>
                  <a:srgbClr val="0D47A1"/>
                </a:solidFill>
                <a:latin typeface="Courier" pitchFamily="2" charset="0"/>
                <a:ea typeface="Roboto" panose="02000000000000000000" pitchFamily="2" charset="0"/>
              </a:rPr>
            </a:br>
            <a:r>
              <a:rPr lang="en-US" dirty="0">
                <a:solidFill>
                  <a:srgbClr val="C00000"/>
                </a:solidFill>
                <a:latin typeface="Courier" pitchFamily="2" charset="0"/>
                <a:ea typeface="Roboto" panose="02000000000000000000" pitchFamily="2" charset="0"/>
              </a:rPr>
              <a:t>&lt;p *</a:t>
            </a:r>
            <a:r>
              <a:rPr lang="en-US" dirty="0" err="1">
                <a:solidFill>
                  <a:srgbClr val="C00000"/>
                </a:solidFill>
                <a:latin typeface="Courier" pitchFamily="2" charset="0"/>
                <a:ea typeface="Roboto" panose="02000000000000000000" pitchFamily="2" charset="0"/>
              </a:rPr>
              <a:t>ngFor</a:t>
            </a:r>
            <a:r>
              <a:rPr lang="en-US" dirty="0">
                <a:solidFill>
                  <a:srgbClr val="C00000"/>
                </a:solidFill>
                <a:latin typeface="Courier" pitchFamily="2" charset="0"/>
                <a:ea typeface="Roboto" panose="02000000000000000000" pitchFamily="2" charset="0"/>
              </a:rPr>
              <a:t>="let account of accounts"&gt; … &lt;/p&gt;</a:t>
            </a:r>
            <a:br>
              <a:rPr lang="en-US" dirty="0">
                <a:solidFill>
                  <a:srgbClr val="C00000"/>
                </a:solidFill>
                <a:latin typeface="Courier" pitchFamily="2" charset="0"/>
                <a:ea typeface="Roboto" panose="02000000000000000000" pitchFamily="2" charset="0"/>
              </a:rPr>
            </a:br>
            <a:endParaRPr lang="en-US" dirty="0">
              <a:solidFill>
                <a:srgbClr val="C00000"/>
              </a:solidFill>
              <a:latin typeface="Courier" pitchFamily="2" charset="0"/>
              <a:ea typeface="Roboto" panose="02000000000000000000" pitchFamily="2" charset="0"/>
            </a:endParaRPr>
          </a:p>
        </p:txBody>
      </p:sp>
      <p:sp>
        <p:nvSpPr>
          <p:cNvPr id="7" name="Content Placeholder 4">
            <a:extLst>
              <a:ext uri="{FF2B5EF4-FFF2-40B4-BE49-F238E27FC236}">
                <a16:creationId xmlns:a16="http://schemas.microsoft.com/office/drawing/2014/main" id="{94703F62-26D1-DB43-BE11-7EFFCD60ECE5}"/>
              </a:ext>
            </a:extLst>
          </p:cNvPr>
          <p:cNvSpPr txBox="1">
            <a:spLocks/>
          </p:cNvSpPr>
          <p:nvPr/>
        </p:nvSpPr>
        <p:spPr>
          <a:xfrm>
            <a:off x="871538" y="3572759"/>
            <a:ext cx="7886700" cy="23771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rgbClr val="0D47A1"/>
                </a:solidFill>
                <a:latin typeface="Roboto" panose="02000000000000000000" pitchFamily="2" charset="0"/>
                <a:ea typeface="Roboto" panose="02000000000000000000" pitchFamily="2" charset="0"/>
              </a:rPr>
              <a:t>Non Structural directives</a:t>
            </a:r>
          </a:p>
          <a:p>
            <a:pPr lvl="1"/>
            <a:r>
              <a:rPr lang="en-US" dirty="0">
                <a:solidFill>
                  <a:srgbClr val="0D47A1"/>
                </a:solidFill>
                <a:latin typeface="Roboto" panose="02000000000000000000" pitchFamily="2" charset="0"/>
                <a:ea typeface="Roboto" panose="02000000000000000000" pitchFamily="2" charset="0"/>
              </a:rPr>
              <a:t>only change the element where directive is placed on</a:t>
            </a:r>
            <a:br>
              <a:rPr lang="en-US" dirty="0">
                <a:solidFill>
                  <a:srgbClr val="0D47A1"/>
                </a:solidFill>
                <a:latin typeface="Roboto" panose="02000000000000000000" pitchFamily="2" charset="0"/>
                <a:ea typeface="Roboto" panose="02000000000000000000" pitchFamily="2" charset="0"/>
              </a:rPr>
            </a:br>
            <a:endParaRPr lang="en-US" dirty="0">
              <a:solidFill>
                <a:srgbClr val="0D47A1"/>
              </a:solidFill>
              <a:latin typeface="Roboto" panose="02000000000000000000" pitchFamily="2" charset="0"/>
              <a:ea typeface="Roboto" panose="02000000000000000000" pitchFamily="2" charset="0"/>
            </a:endParaRPr>
          </a:p>
          <a:p>
            <a:pPr marL="342900" lvl="1" indent="0">
              <a:buFont typeface="Arial" panose="020B0604020202020204" pitchFamily="34" charset="0"/>
              <a:buNone/>
            </a:pPr>
            <a:r>
              <a:rPr lang="en-US" dirty="0">
                <a:solidFill>
                  <a:srgbClr val="C00000"/>
                </a:solidFill>
                <a:latin typeface="Courier" pitchFamily="2" charset="0"/>
                <a:ea typeface="Roboto" panose="02000000000000000000" pitchFamily="2" charset="0"/>
              </a:rPr>
              <a:t>&lt;p [</a:t>
            </a:r>
            <a:r>
              <a:rPr lang="en-US" dirty="0" err="1">
                <a:solidFill>
                  <a:srgbClr val="C00000"/>
                </a:solidFill>
                <a:latin typeface="Courier" pitchFamily="2" charset="0"/>
                <a:ea typeface="Roboto" panose="02000000000000000000" pitchFamily="2" charset="0"/>
              </a:rPr>
              <a:t>ngStyle</a:t>
            </a:r>
            <a:r>
              <a:rPr lang="en-US" dirty="0">
                <a:solidFill>
                  <a:srgbClr val="C00000"/>
                </a:solidFill>
                <a:latin typeface="Courier" pitchFamily="2" charset="0"/>
                <a:ea typeface="Roboto" panose="02000000000000000000" pitchFamily="2" charset="0"/>
              </a:rPr>
              <a:t>]="</a:t>
            </a:r>
            <a:r>
              <a:rPr lang="en-US" dirty="0" err="1">
                <a:solidFill>
                  <a:srgbClr val="C00000"/>
                </a:solidFill>
                <a:latin typeface="Courier" pitchFamily="2" charset="0"/>
                <a:ea typeface="Roboto" panose="02000000000000000000" pitchFamily="2" charset="0"/>
              </a:rPr>
              <a:t>backgroundColor</a:t>
            </a:r>
            <a:r>
              <a:rPr lang="en-US" dirty="0">
                <a:solidFill>
                  <a:srgbClr val="C00000"/>
                </a:solidFill>
                <a:latin typeface="Courier" pitchFamily="2" charset="0"/>
                <a:ea typeface="Roboto" panose="02000000000000000000" pitchFamily="2" charset="0"/>
              </a:rPr>
              <a:t>: </a:t>
            </a:r>
            <a:r>
              <a:rPr lang="en-US" dirty="0" err="1">
                <a:solidFill>
                  <a:srgbClr val="C00000"/>
                </a:solidFill>
                <a:latin typeface="Courier" pitchFamily="2" charset="0"/>
                <a:ea typeface="Roboto" panose="02000000000000000000" pitchFamily="2" charset="0"/>
              </a:rPr>
              <a:t>getColor</a:t>
            </a:r>
            <a:r>
              <a:rPr lang="en-US" dirty="0">
                <a:solidFill>
                  <a:srgbClr val="C00000"/>
                </a:solidFill>
                <a:latin typeface="Courier" pitchFamily="2" charset="0"/>
                <a:ea typeface="Roboto" panose="02000000000000000000" pitchFamily="2" charset="0"/>
              </a:rPr>
              <a:t>()"&gt; … &lt;/p&gt;</a:t>
            </a:r>
            <a:br>
              <a:rPr lang="en-US" dirty="0">
                <a:solidFill>
                  <a:srgbClr val="C00000"/>
                </a:solidFill>
                <a:latin typeface="Courier" pitchFamily="2" charset="0"/>
                <a:ea typeface="Roboto" panose="02000000000000000000" pitchFamily="2" charset="0"/>
              </a:rPr>
            </a:br>
            <a:br>
              <a:rPr lang="en-US" dirty="0">
                <a:solidFill>
                  <a:srgbClr val="0D47A1"/>
                </a:solidFill>
                <a:latin typeface="Courier" pitchFamily="2" charset="0"/>
                <a:ea typeface="Roboto" panose="02000000000000000000" pitchFamily="2" charset="0"/>
              </a:rPr>
            </a:br>
            <a:r>
              <a:rPr lang="en-US" dirty="0">
                <a:solidFill>
                  <a:srgbClr val="C00000"/>
                </a:solidFill>
                <a:latin typeface="Courier" pitchFamily="2" charset="0"/>
                <a:ea typeface="Roboto" panose="02000000000000000000" pitchFamily="2" charset="0"/>
              </a:rPr>
              <a:t>&lt;p [</a:t>
            </a:r>
            <a:r>
              <a:rPr lang="en-US" dirty="0" err="1">
                <a:solidFill>
                  <a:srgbClr val="C00000"/>
                </a:solidFill>
                <a:latin typeface="Courier" pitchFamily="2" charset="0"/>
                <a:ea typeface="Roboto" panose="02000000000000000000" pitchFamily="2" charset="0"/>
              </a:rPr>
              <a:t>ngClass</a:t>
            </a:r>
            <a:r>
              <a:rPr lang="en-US" dirty="0">
                <a:solidFill>
                  <a:srgbClr val="C00000"/>
                </a:solidFill>
                <a:latin typeface="Courier" pitchFamily="2" charset="0"/>
                <a:ea typeface="Roboto" panose="02000000000000000000" pitchFamily="2" charset="0"/>
              </a:rPr>
              <a:t>]="active: state == 'active'"&gt; ... &lt;/p&gt;</a:t>
            </a:r>
          </a:p>
        </p:txBody>
      </p:sp>
    </p:spTree>
    <p:extLst>
      <p:ext uri="{BB962C8B-B14F-4D97-AF65-F5344CB8AC3E}">
        <p14:creationId xmlns:p14="http://schemas.microsoft.com/office/powerpoint/2010/main" val="113150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Pipes</a:t>
            </a:r>
          </a:p>
        </p:txBody>
      </p:sp>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871538" y="1412302"/>
            <a:ext cx="7368001" cy="645098"/>
          </a:xfrm>
        </p:spPr>
        <p:txBody>
          <a:bodyPr>
            <a:normAutofit/>
          </a:bodyPr>
          <a:lstStyle/>
          <a:p>
            <a:pPr marL="0" indent="0">
              <a:buNone/>
            </a:pPr>
            <a:r>
              <a:rPr lang="en-US" dirty="0">
                <a:solidFill>
                  <a:srgbClr val="0D47A1"/>
                </a:solidFill>
                <a:latin typeface="Roboto" panose="02000000000000000000" pitchFamily="2" charset="0"/>
                <a:ea typeface="Roboto" panose="02000000000000000000" pitchFamily="2" charset="0"/>
              </a:rPr>
              <a:t>A pipe transforms input data to a desired output </a:t>
            </a:r>
          </a:p>
        </p:txBody>
      </p:sp>
      <p:sp>
        <p:nvSpPr>
          <p:cNvPr id="7" name="Content Placeholder 4">
            <a:extLst>
              <a:ext uri="{FF2B5EF4-FFF2-40B4-BE49-F238E27FC236}">
                <a16:creationId xmlns:a16="http://schemas.microsoft.com/office/drawing/2014/main" id="{94703F62-26D1-DB43-BE11-7EFFCD60ECE5}"/>
              </a:ext>
            </a:extLst>
          </p:cNvPr>
          <p:cNvSpPr txBox="1">
            <a:spLocks/>
          </p:cNvSpPr>
          <p:nvPr/>
        </p:nvSpPr>
        <p:spPr>
          <a:xfrm>
            <a:off x="871538" y="2057400"/>
            <a:ext cx="7886700" cy="20673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solidFill>
                <a:srgbClr val="0D47A1"/>
              </a:solidFill>
              <a:latin typeface="Roboto" panose="02000000000000000000" pitchFamily="2" charset="0"/>
              <a:ea typeface="Roboto" panose="02000000000000000000" pitchFamily="2" charset="0"/>
            </a:endParaRPr>
          </a:p>
          <a:p>
            <a:pPr marL="342900" lvl="1" indent="0">
              <a:buNone/>
            </a:pPr>
            <a:r>
              <a:rPr lang="en-US" dirty="0">
                <a:solidFill>
                  <a:srgbClr val="C00000"/>
                </a:solidFill>
                <a:latin typeface="Courier" pitchFamily="2" charset="0"/>
                <a:ea typeface="Roboto" panose="02000000000000000000" pitchFamily="2" charset="0"/>
              </a:rPr>
              <a:t>{{ birthday | date }}</a:t>
            </a:r>
          </a:p>
          <a:p>
            <a:pPr marL="342900" lvl="1" indent="0">
              <a:buNone/>
            </a:pPr>
            <a:r>
              <a:rPr lang="en-US" dirty="0">
                <a:solidFill>
                  <a:srgbClr val="C00000"/>
                </a:solidFill>
                <a:latin typeface="Courier" pitchFamily="2" charset="0"/>
                <a:ea typeface="Roboto" panose="02000000000000000000" pitchFamily="2" charset="0"/>
              </a:rPr>
              <a:t>{{ birthday | date:'</a:t>
            </a:r>
            <a:r>
              <a:rPr lang="en-US" dirty="0" err="1">
                <a:solidFill>
                  <a:srgbClr val="C00000"/>
                </a:solidFill>
                <a:latin typeface="Courier" pitchFamily="2" charset="0"/>
                <a:ea typeface="Roboto" panose="02000000000000000000" pitchFamily="2" charset="0"/>
              </a:rPr>
              <a:t>fullDate</a:t>
            </a:r>
            <a:r>
              <a:rPr lang="en-US" dirty="0">
                <a:solidFill>
                  <a:srgbClr val="C00000"/>
                </a:solidFill>
                <a:latin typeface="Courier" pitchFamily="2" charset="0"/>
                <a:ea typeface="Roboto" panose="02000000000000000000" pitchFamily="2" charset="0"/>
              </a:rPr>
              <a:t>' | uppercase }}</a:t>
            </a:r>
          </a:p>
          <a:p>
            <a:pPr marL="342900" lvl="1" indent="0">
              <a:buNone/>
            </a:pPr>
            <a:endParaRPr lang="en-US" dirty="0">
              <a:solidFill>
                <a:srgbClr val="C00000"/>
              </a:solidFill>
              <a:latin typeface="Courier" pitchFamily="2" charset="0"/>
              <a:ea typeface="Roboto" panose="02000000000000000000" pitchFamily="2" charset="0"/>
            </a:endParaRPr>
          </a:p>
          <a:p>
            <a:pPr marL="342900" lvl="1" indent="0">
              <a:buNone/>
            </a:pPr>
            <a:r>
              <a:rPr lang="en-US" dirty="0">
                <a:solidFill>
                  <a:srgbClr val="C00000"/>
                </a:solidFill>
                <a:latin typeface="Courier" pitchFamily="2" charset="0"/>
                <a:ea typeface="Roboto" panose="02000000000000000000" pitchFamily="2" charset="0"/>
              </a:rPr>
              <a:t>{{ balance | </a:t>
            </a:r>
            <a:r>
              <a:rPr lang="en-US" dirty="0" err="1">
                <a:solidFill>
                  <a:srgbClr val="C00000"/>
                </a:solidFill>
                <a:latin typeface="Courier" pitchFamily="2" charset="0"/>
                <a:ea typeface="Roboto" panose="02000000000000000000" pitchFamily="2" charset="0"/>
              </a:rPr>
              <a:t>currency:'EUR</a:t>
            </a:r>
            <a:r>
              <a:rPr lang="en-US" dirty="0">
                <a:solidFill>
                  <a:srgbClr val="C00000"/>
                </a:solidFill>
                <a:latin typeface="Courier" pitchFamily="2" charset="0"/>
                <a:ea typeface="Roboto" panose="02000000000000000000" pitchFamily="2" charset="0"/>
              </a:rPr>
              <a:t>' }}</a:t>
            </a:r>
          </a:p>
        </p:txBody>
      </p:sp>
      <p:sp>
        <p:nvSpPr>
          <p:cNvPr id="8" name="Rectangle 7">
            <a:extLst>
              <a:ext uri="{FF2B5EF4-FFF2-40B4-BE49-F238E27FC236}">
                <a16:creationId xmlns:a16="http://schemas.microsoft.com/office/drawing/2014/main" id="{A9A58B56-B635-4649-85BB-AD3FB439FF66}"/>
              </a:ext>
            </a:extLst>
          </p:cNvPr>
          <p:cNvSpPr/>
          <p:nvPr/>
        </p:nvSpPr>
        <p:spPr>
          <a:xfrm>
            <a:off x="1016834" y="5212728"/>
            <a:ext cx="7110329" cy="338554"/>
          </a:xfrm>
          <a:prstGeom prst="rect">
            <a:avLst/>
          </a:prstGeom>
          <a:solidFill>
            <a:schemeClr val="bg1">
              <a:lumMod val="95000"/>
            </a:schemeClr>
          </a:solidFill>
        </p:spPr>
        <p:txBody>
          <a:bodyPr wrap="square">
            <a:spAutoFit/>
          </a:bodyPr>
          <a:lstStyle/>
          <a:p>
            <a:pPr algn="ctr"/>
            <a:r>
              <a:rPr lang="en-US" sz="1600" dirty="0">
                <a:solidFill>
                  <a:srgbClr val="0D47A1"/>
                </a:solidFill>
                <a:latin typeface="Roboto" panose="02000000000000000000" pitchFamily="2" charset="0"/>
                <a:ea typeface="Roboto" panose="02000000000000000000" pitchFamily="2" charset="0"/>
              </a:rPr>
              <a:t>https://</a:t>
            </a:r>
            <a:r>
              <a:rPr lang="en-US" sz="1600" dirty="0" err="1">
                <a:solidFill>
                  <a:srgbClr val="0D47A1"/>
                </a:solidFill>
                <a:latin typeface="Roboto" panose="02000000000000000000" pitchFamily="2" charset="0"/>
                <a:ea typeface="Roboto" panose="02000000000000000000" pitchFamily="2" charset="0"/>
              </a:rPr>
              <a:t>angular.io</a:t>
            </a:r>
            <a:r>
              <a:rPr lang="en-US" sz="1600" dirty="0">
                <a:solidFill>
                  <a:srgbClr val="0D47A1"/>
                </a:solidFill>
                <a:latin typeface="Roboto" panose="02000000000000000000" pitchFamily="2" charset="0"/>
                <a:ea typeface="Roboto" panose="02000000000000000000" pitchFamily="2" charset="0"/>
              </a:rPr>
              <a:t>/guide/pipes</a:t>
            </a:r>
          </a:p>
        </p:txBody>
      </p:sp>
    </p:spTree>
    <p:extLst>
      <p:ext uri="{BB962C8B-B14F-4D97-AF65-F5344CB8AC3E}">
        <p14:creationId xmlns:p14="http://schemas.microsoft.com/office/powerpoint/2010/main" val="117841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Component interaction</a:t>
            </a:r>
          </a:p>
        </p:txBody>
      </p:sp>
      <p:sp>
        <p:nvSpPr>
          <p:cNvPr id="7" name="Rectangle 6">
            <a:extLst>
              <a:ext uri="{FF2B5EF4-FFF2-40B4-BE49-F238E27FC236}">
                <a16:creationId xmlns:a16="http://schemas.microsoft.com/office/drawing/2014/main" id="{D8A487F9-C399-3B4B-90C5-3255861CB118}"/>
              </a:ext>
            </a:extLst>
          </p:cNvPr>
          <p:cNvSpPr/>
          <p:nvPr/>
        </p:nvSpPr>
        <p:spPr>
          <a:xfrm>
            <a:off x="1251702" y="1063773"/>
            <a:ext cx="6640595" cy="3110846"/>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AB71D0F-F605-724E-B838-64B40E1982B8}"/>
              </a:ext>
            </a:extLst>
          </p:cNvPr>
          <p:cNvGrpSpPr/>
          <p:nvPr/>
        </p:nvGrpSpPr>
        <p:grpSpPr>
          <a:xfrm>
            <a:off x="1251702" y="4488732"/>
            <a:ext cx="6640595" cy="837414"/>
            <a:chOff x="1251702" y="4488732"/>
            <a:chExt cx="6640595" cy="837414"/>
          </a:xfrm>
        </p:grpSpPr>
        <p:sp>
          <p:nvSpPr>
            <p:cNvPr id="8" name="Rectangle 7">
              <a:extLst>
                <a:ext uri="{FF2B5EF4-FFF2-40B4-BE49-F238E27FC236}">
                  <a16:creationId xmlns:a16="http://schemas.microsoft.com/office/drawing/2014/main" id="{43901C24-C036-F04A-B2FC-88F37C46DD44}"/>
                </a:ext>
              </a:extLst>
            </p:cNvPr>
            <p:cNvSpPr/>
            <p:nvPr/>
          </p:nvSpPr>
          <p:spPr>
            <a:xfrm>
              <a:off x="1251702" y="4488732"/>
              <a:ext cx="6640595" cy="837414"/>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F7CEF3-D81B-C548-8E0C-50B5CF2DD084}"/>
                </a:ext>
              </a:extLst>
            </p:cNvPr>
            <p:cNvPicPr>
              <a:picLocks noChangeAspect="1"/>
            </p:cNvPicPr>
            <p:nvPr/>
          </p:nvPicPr>
          <p:blipFill>
            <a:blip r:embed="rId4"/>
            <a:stretch>
              <a:fillRect/>
            </a:stretch>
          </p:blipFill>
          <p:spPr>
            <a:xfrm>
              <a:off x="1905341" y="4725001"/>
              <a:ext cx="4911725" cy="302260"/>
            </a:xfrm>
            <a:prstGeom prst="rect">
              <a:avLst/>
            </a:prstGeom>
          </p:spPr>
        </p:pic>
      </p:grpSp>
      <p:pic>
        <p:nvPicPr>
          <p:cNvPr id="4" name="Picture 3">
            <a:extLst>
              <a:ext uri="{FF2B5EF4-FFF2-40B4-BE49-F238E27FC236}">
                <a16:creationId xmlns:a16="http://schemas.microsoft.com/office/drawing/2014/main" id="{9B13C6C4-F309-F640-AFE6-2E50429CDC77}"/>
              </a:ext>
            </a:extLst>
          </p:cNvPr>
          <p:cNvPicPr>
            <a:picLocks noChangeAspect="1"/>
          </p:cNvPicPr>
          <p:nvPr/>
        </p:nvPicPr>
        <p:blipFill>
          <a:blip r:embed="rId5"/>
          <a:stretch>
            <a:fillRect/>
          </a:stretch>
        </p:blipFill>
        <p:spPr>
          <a:xfrm>
            <a:off x="1905340" y="1165549"/>
            <a:ext cx="4523105" cy="2990215"/>
          </a:xfrm>
          <a:prstGeom prst="rect">
            <a:avLst/>
          </a:prstGeom>
        </p:spPr>
      </p:pic>
      <p:sp>
        <p:nvSpPr>
          <p:cNvPr id="6" name="Rounded Rectangle 5">
            <a:extLst>
              <a:ext uri="{FF2B5EF4-FFF2-40B4-BE49-F238E27FC236}">
                <a16:creationId xmlns:a16="http://schemas.microsoft.com/office/drawing/2014/main" id="{B7E36E1C-5841-4648-B09E-E773FFFE8A7C}"/>
              </a:ext>
            </a:extLst>
          </p:cNvPr>
          <p:cNvSpPr/>
          <p:nvPr/>
        </p:nvSpPr>
        <p:spPr>
          <a:xfrm>
            <a:off x="1998483" y="2425946"/>
            <a:ext cx="2693857" cy="38649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7977C2E-1488-494D-A0F1-9198E96023C5}"/>
              </a:ext>
            </a:extLst>
          </p:cNvPr>
          <p:cNvSpPr/>
          <p:nvPr/>
        </p:nvSpPr>
        <p:spPr>
          <a:xfrm>
            <a:off x="3102993" y="4668856"/>
            <a:ext cx="2392836" cy="38649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015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Component interaction</a:t>
            </a:r>
          </a:p>
        </p:txBody>
      </p:sp>
      <p:sp>
        <p:nvSpPr>
          <p:cNvPr id="5" name="Rounded Rectangle 4">
            <a:extLst>
              <a:ext uri="{FF2B5EF4-FFF2-40B4-BE49-F238E27FC236}">
                <a16:creationId xmlns:a16="http://schemas.microsoft.com/office/drawing/2014/main" id="{F1AAFFD7-C270-2443-8D45-64AA503E7367}"/>
              </a:ext>
            </a:extLst>
          </p:cNvPr>
          <p:cNvSpPr/>
          <p:nvPr/>
        </p:nvSpPr>
        <p:spPr>
          <a:xfrm>
            <a:off x="1028700" y="1323974"/>
            <a:ext cx="2009776" cy="733425"/>
          </a:xfrm>
          <a:prstGeom prst="roundRect">
            <a:avLst/>
          </a:prstGeom>
          <a:solidFill>
            <a:srgbClr val="2A6D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Component</a:t>
            </a:r>
          </a:p>
        </p:txBody>
      </p:sp>
      <p:sp>
        <p:nvSpPr>
          <p:cNvPr id="14" name="Rounded Rectangle 13">
            <a:extLst>
              <a:ext uri="{FF2B5EF4-FFF2-40B4-BE49-F238E27FC236}">
                <a16:creationId xmlns:a16="http://schemas.microsoft.com/office/drawing/2014/main" id="{3ED0B5A6-C66E-754B-BAD7-EE636B71C86A}"/>
              </a:ext>
            </a:extLst>
          </p:cNvPr>
          <p:cNvSpPr/>
          <p:nvPr/>
        </p:nvSpPr>
        <p:spPr>
          <a:xfrm>
            <a:off x="3567112" y="2603140"/>
            <a:ext cx="2009776" cy="733425"/>
          </a:xfrm>
          <a:prstGeom prst="roundRect">
            <a:avLst/>
          </a:prstGeom>
          <a:solidFill>
            <a:srgbClr val="2A6D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 List Component</a:t>
            </a:r>
          </a:p>
        </p:txBody>
      </p:sp>
      <p:sp>
        <p:nvSpPr>
          <p:cNvPr id="15" name="Rounded Rectangle 14">
            <a:extLst>
              <a:ext uri="{FF2B5EF4-FFF2-40B4-BE49-F238E27FC236}">
                <a16:creationId xmlns:a16="http://schemas.microsoft.com/office/drawing/2014/main" id="{53656C34-4DCA-1646-AB25-183C9463FC84}"/>
              </a:ext>
            </a:extLst>
          </p:cNvPr>
          <p:cNvSpPr/>
          <p:nvPr/>
        </p:nvSpPr>
        <p:spPr>
          <a:xfrm>
            <a:off x="6324600" y="3933824"/>
            <a:ext cx="2009776" cy="733425"/>
          </a:xfrm>
          <a:prstGeom prst="roundRect">
            <a:avLst/>
          </a:prstGeom>
          <a:solidFill>
            <a:srgbClr val="2A6D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 Detail Component</a:t>
            </a:r>
          </a:p>
        </p:txBody>
      </p:sp>
      <p:cxnSp>
        <p:nvCxnSpPr>
          <p:cNvPr id="17" name="Elbow Connector 16">
            <a:extLst>
              <a:ext uri="{FF2B5EF4-FFF2-40B4-BE49-F238E27FC236}">
                <a16:creationId xmlns:a16="http://schemas.microsoft.com/office/drawing/2014/main" id="{70D9C2AA-E88D-5D43-9BC5-7D7C392B9EBF}"/>
              </a:ext>
            </a:extLst>
          </p:cNvPr>
          <p:cNvCxnSpPr>
            <a:cxnSpLocks/>
            <a:stCxn id="5" idx="2"/>
            <a:endCxn id="14" idx="1"/>
          </p:cNvCxnSpPr>
          <p:nvPr/>
        </p:nvCxnSpPr>
        <p:spPr>
          <a:xfrm rot="16200000" flipH="1">
            <a:off x="2344123" y="1746864"/>
            <a:ext cx="912454" cy="1533524"/>
          </a:xfrm>
          <a:prstGeom prst="bentConnector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C10845D-0FC3-A847-B62F-D2EB71D456EE}"/>
              </a:ext>
            </a:extLst>
          </p:cNvPr>
          <p:cNvCxnSpPr>
            <a:stCxn id="14" idx="2"/>
            <a:endCxn id="15" idx="1"/>
          </p:cNvCxnSpPr>
          <p:nvPr/>
        </p:nvCxnSpPr>
        <p:spPr>
          <a:xfrm rot="16200000" flipH="1">
            <a:off x="4966314" y="2942251"/>
            <a:ext cx="963972" cy="1752600"/>
          </a:xfrm>
          <a:prstGeom prst="bentConnector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C7C494-D3C8-FF42-A586-2FB4BFE2E23E}"/>
              </a:ext>
            </a:extLst>
          </p:cNvPr>
          <p:cNvSpPr txBox="1"/>
          <p:nvPr/>
        </p:nvSpPr>
        <p:spPr>
          <a:xfrm>
            <a:off x="5483481" y="3857356"/>
            <a:ext cx="843501" cy="308418"/>
          </a:xfrm>
          <a:prstGeom prst="rect">
            <a:avLst/>
          </a:prstGeom>
          <a:noFill/>
        </p:spPr>
        <p:txBody>
          <a:bodyPr wrap="none" rtlCol="0">
            <a:spAutoFit/>
          </a:bodyPr>
          <a:lstStyle/>
          <a:p>
            <a:r>
              <a:rPr lang="en-US" dirty="0">
                <a:solidFill>
                  <a:srgbClr val="C00000"/>
                </a:solidFill>
              </a:rPr>
              <a:t>@Input()</a:t>
            </a:r>
          </a:p>
        </p:txBody>
      </p:sp>
      <p:cxnSp>
        <p:nvCxnSpPr>
          <p:cNvPr id="24" name="Elbow Connector 23">
            <a:extLst>
              <a:ext uri="{FF2B5EF4-FFF2-40B4-BE49-F238E27FC236}">
                <a16:creationId xmlns:a16="http://schemas.microsoft.com/office/drawing/2014/main" id="{FF54780E-9A9F-0644-8096-B153C693E043}"/>
              </a:ext>
            </a:extLst>
          </p:cNvPr>
          <p:cNvCxnSpPr>
            <a:stCxn id="15" idx="0"/>
            <a:endCxn id="14" idx="3"/>
          </p:cNvCxnSpPr>
          <p:nvPr/>
        </p:nvCxnSpPr>
        <p:spPr>
          <a:xfrm rot="16200000" flipV="1">
            <a:off x="5971203" y="2575539"/>
            <a:ext cx="963971" cy="1752600"/>
          </a:xfrm>
          <a:prstGeom prst="bentConnector2">
            <a:avLst/>
          </a:prstGeom>
          <a:ln w="25400">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02DD1E2-7C05-8841-A5A0-B51033450F65}"/>
              </a:ext>
            </a:extLst>
          </p:cNvPr>
          <p:cNvCxnSpPr>
            <a:cxnSpLocks/>
            <a:stCxn id="14" idx="0"/>
            <a:endCxn id="5" idx="3"/>
          </p:cNvCxnSpPr>
          <p:nvPr/>
        </p:nvCxnSpPr>
        <p:spPr>
          <a:xfrm rot="16200000" flipV="1">
            <a:off x="3349012" y="1380152"/>
            <a:ext cx="912453" cy="1533524"/>
          </a:xfrm>
          <a:prstGeom prst="bentConnector2">
            <a:avLst/>
          </a:prstGeom>
          <a:ln w="25400">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FD53E7D-0ADB-2E4E-989D-02B67EA4A3D4}"/>
              </a:ext>
            </a:extLst>
          </p:cNvPr>
          <p:cNvSpPr txBox="1"/>
          <p:nvPr/>
        </p:nvSpPr>
        <p:spPr>
          <a:xfrm>
            <a:off x="7329488" y="3521197"/>
            <a:ext cx="978153" cy="308418"/>
          </a:xfrm>
          <a:prstGeom prst="rect">
            <a:avLst/>
          </a:prstGeom>
          <a:noFill/>
        </p:spPr>
        <p:txBody>
          <a:bodyPr wrap="none" rtlCol="0">
            <a:spAutoFit/>
          </a:bodyPr>
          <a:lstStyle/>
          <a:p>
            <a:r>
              <a:rPr lang="en-US" dirty="0">
                <a:solidFill>
                  <a:srgbClr val="C00000"/>
                </a:solidFill>
              </a:rPr>
              <a:t>@Output()</a:t>
            </a:r>
          </a:p>
        </p:txBody>
      </p:sp>
    </p:spTree>
    <p:extLst>
      <p:ext uri="{BB962C8B-B14F-4D97-AF65-F5344CB8AC3E}">
        <p14:creationId xmlns:p14="http://schemas.microsoft.com/office/powerpoint/2010/main" val="38623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Component interaction</a:t>
            </a:r>
          </a:p>
        </p:txBody>
      </p:sp>
      <p:sp>
        <p:nvSpPr>
          <p:cNvPr id="7" name="Rectangle 6">
            <a:extLst>
              <a:ext uri="{FF2B5EF4-FFF2-40B4-BE49-F238E27FC236}">
                <a16:creationId xmlns:a16="http://schemas.microsoft.com/office/drawing/2014/main" id="{D8A487F9-C399-3B4B-90C5-3255861CB118}"/>
              </a:ext>
            </a:extLst>
          </p:cNvPr>
          <p:cNvSpPr/>
          <p:nvPr/>
        </p:nvSpPr>
        <p:spPr>
          <a:xfrm>
            <a:off x="1251702" y="1063773"/>
            <a:ext cx="6640595" cy="3110846"/>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68789EA-9E46-DF49-8919-D8E272F9C9A6}"/>
              </a:ext>
            </a:extLst>
          </p:cNvPr>
          <p:cNvGrpSpPr/>
          <p:nvPr/>
        </p:nvGrpSpPr>
        <p:grpSpPr>
          <a:xfrm>
            <a:off x="1793876" y="1065659"/>
            <a:ext cx="4739005" cy="3108960"/>
            <a:chOff x="1793876" y="1065659"/>
            <a:chExt cx="4739005" cy="3108960"/>
          </a:xfrm>
        </p:grpSpPr>
        <p:pic>
          <p:nvPicPr>
            <p:cNvPr id="17" name="Picture 16">
              <a:extLst>
                <a:ext uri="{FF2B5EF4-FFF2-40B4-BE49-F238E27FC236}">
                  <a16:creationId xmlns:a16="http://schemas.microsoft.com/office/drawing/2014/main" id="{B4252B2D-8372-804F-84A1-629F5A80C2E1}"/>
                </a:ext>
              </a:extLst>
            </p:cNvPr>
            <p:cNvPicPr>
              <a:picLocks noChangeAspect="1"/>
            </p:cNvPicPr>
            <p:nvPr/>
          </p:nvPicPr>
          <p:blipFill>
            <a:blip r:embed="rId4"/>
            <a:stretch>
              <a:fillRect/>
            </a:stretch>
          </p:blipFill>
          <p:spPr>
            <a:xfrm>
              <a:off x="1793876" y="1065659"/>
              <a:ext cx="4739005" cy="3108960"/>
            </a:xfrm>
            <a:prstGeom prst="rect">
              <a:avLst/>
            </a:prstGeom>
          </p:spPr>
        </p:pic>
        <p:pic>
          <p:nvPicPr>
            <p:cNvPr id="18" name="Picture 17">
              <a:extLst>
                <a:ext uri="{FF2B5EF4-FFF2-40B4-BE49-F238E27FC236}">
                  <a16:creationId xmlns:a16="http://schemas.microsoft.com/office/drawing/2014/main" id="{BE3ED533-1691-C848-A0A7-E857DCDD4F8F}"/>
                </a:ext>
              </a:extLst>
            </p:cNvPr>
            <p:cNvPicPr>
              <a:picLocks noChangeAspect="1"/>
            </p:cNvPicPr>
            <p:nvPr/>
          </p:nvPicPr>
          <p:blipFill>
            <a:blip r:embed="rId5"/>
            <a:stretch>
              <a:fillRect/>
            </a:stretch>
          </p:blipFill>
          <p:spPr>
            <a:xfrm>
              <a:off x="1841501" y="3513703"/>
              <a:ext cx="1263015" cy="604520"/>
            </a:xfrm>
            <a:prstGeom prst="rect">
              <a:avLst/>
            </a:prstGeom>
          </p:spPr>
        </p:pic>
      </p:grpSp>
      <p:sp>
        <p:nvSpPr>
          <p:cNvPr id="6" name="Rounded Rectangle 5">
            <a:extLst>
              <a:ext uri="{FF2B5EF4-FFF2-40B4-BE49-F238E27FC236}">
                <a16:creationId xmlns:a16="http://schemas.microsoft.com/office/drawing/2014/main" id="{B7E36E1C-5841-4648-B09E-E773FFFE8A7C}"/>
              </a:ext>
            </a:extLst>
          </p:cNvPr>
          <p:cNvSpPr/>
          <p:nvPr/>
        </p:nvSpPr>
        <p:spPr>
          <a:xfrm>
            <a:off x="1998483" y="2562225"/>
            <a:ext cx="4534398" cy="25022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C6912A2-23DE-224E-9CB0-B5AA7807396F}"/>
              </a:ext>
            </a:extLst>
          </p:cNvPr>
          <p:cNvGrpSpPr/>
          <p:nvPr/>
        </p:nvGrpSpPr>
        <p:grpSpPr>
          <a:xfrm>
            <a:off x="1251702" y="4488732"/>
            <a:ext cx="6640595" cy="837414"/>
            <a:chOff x="1251702" y="4488732"/>
            <a:chExt cx="6640595" cy="837414"/>
          </a:xfrm>
        </p:grpSpPr>
        <p:sp>
          <p:nvSpPr>
            <p:cNvPr id="8" name="Rectangle 7">
              <a:extLst>
                <a:ext uri="{FF2B5EF4-FFF2-40B4-BE49-F238E27FC236}">
                  <a16:creationId xmlns:a16="http://schemas.microsoft.com/office/drawing/2014/main" id="{43901C24-C036-F04A-B2FC-88F37C46DD44}"/>
                </a:ext>
              </a:extLst>
            </p:cNvPr>
            <p:cNvSpPr/>
            <p:nvPr/>
          </p:nvSpPr>
          <p:spPr>
            <a:xfrm>
              <a:off x="1251702" y="4488732"/>
              <a:ext cx="6640595" cy="837414"/>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A88146C-F16C-7348-8D57-87E332E352E0}"/>
                </a:ext>
              </a:extLst>
            </p:cNvPr>
            <p:cNvPicPr>
              <a:picLocks noChangeAspect="1"/>
            </p:cNvPicPr>
            <p:nvPr/>
          </p:nvPicPr>
          <p:blipFill>
            <a:blip r:embed="rId6"/>
            <a:stretch>
              <a:fillRect/>
            </a:stretch>
          </p:blipFill>
          <p:spPr>
            <a:xfrm>
              <a:off x="2045675" y="4568081"/>
              <a:ext cx="4382770" cy="604520"/>
            </a:xfrm>
            <a:prstGeom prst="rect">
              <a:avLst/>
            </a:prstGeom>
          </p:spPr>
        </p:pic>
      </p:grpSp>
      <p:sp>
        <p:nvSpPr>
          <p:cNvPr id="12" name="Rounded Rectangle 11">
            <a:extLst>
              <a:ext uri="{FF2B5EF4-FFF2-40B4-BE49-F238E27FC236}">
                <a16:creationId xmlns:a16="http://schemas.microsoft.com/office/drawing/2014/main" id="{B7977C2E-1488-494D-A0F1-9198E96023C5}"/>
              </a:ext>
            </a:extLst>
          </p:cNvPr>
          <p:cNvSpPr/>
          <p:nvPr/>
        </p:nvSpPr>
        <p:spPr>
          <a:xfrm>
            <a:off x="3190875" y="4714190"/>
            <a:ext cx="3237570" cy="28643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ACD7F17D-C9A6-5F4E-89F5-1C00F3D05249}"/>
              </a:ext>
            </a:extLst>
          </p:cNvPr>
          <p:cNvSpPr/>
          <p:nvPr/>
        </p:nvSpPr>
        <p:spPr>
          <a:xfrm>
            <a:off x="2160408" y="3118202"/>
            <a:ext cx="2878317" cy="25022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09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animBg="1"/>
      <p:bldP spid="21" grpId="1" animBg="1"/>
      <p:bldP spid="21"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74D1B2-45D6-6843-BFE0-CDE27AAEFB84}"/>
              </a:ext>
            </a:extLst>
          </p:cNvPr>
          <p:cNvSpPr/>
          <p:nvPr/>
        </p:nvSpPr>
        <p:spPr>
          <a:xfrm>
            <a:off x="1251702" y="989813"/>
            <a:ext cx="6640595" cy="1435735"/>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@Injectable</a:t>
            </a:r>
          </a:p>
        </p:txBody>
      </p:sp>
      <p:sp>
        <p:nvSpPr>
          <p:cNvPr id="4" name="Rectangle 3">
            <a:extLst>
              <a:ext uri="{FF2B5EF4-FFF2-40B4-BE49-F238E27FC236}">
                <a16:creationId xmlns:a16="http://schemas.microsoft.com/office/drawing/2014/main" id="{0595611D-E847-FC48-884F-DA72822A86C6}"/>
              </a:ext>
            </a:extLst>
          </p:cNvPr>
          <p:cNvSpPr/>
          <p:nvPr/>
        </p:nvSpPr>
        <p:spPr>
          <a:xfrm>
            <a:off x="1251702" y="2764221"/>
            <a:ext cx="6640595" cy="2561924"/>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660EA55-C9C8-E540-9DAF-37143F6E69EA}"/>
              </a:ext>
            </a:extLst>
          </p:cNvPr>
          <p:cNvPicPr>
            <a:picLocks noChangeAspect="1"/>
          </p:cNvPicPr>
          <p:nvPr/>
        </p:nvPicPr>
        <p:blipFill>
          <a:blip r:embed="rId4"/>
          <a:stretch>
            <a:fillRect/>
          </a:stretch>
        </p:blipFill>
        <p:spPr>
          <a:xfrm>
            <a:off x="1999187" y="989814"/>
            <a:ext cx="2731135" cy="1435735"/>
          </a:xfrm>
          <a:prstGeom prst="rect">
            <a:avLst/>
          </a:prstGeom>
        </p:spPr>
      </p:pic>
      <p:pic>
        <p:nvPicPr>
          <p:cNvPr id="7" name="Picture 6">
            <a:extLst>
              <a:ext uri="{FF2B5EF4-FFF2-40B4-BE49-F238E27FC236}">
                <a16:creationId xmlns:a16="http://schemas.microsoft.com/office/drawing/2014/main" id="{9BEED34B-89AE-9D4B-A1AE-3774443DCFB6}"/>
              </a:ext>
            </a:extLst>
          </p:cNvPr>
          <p:cNvPicPr>
            <a:picLocks noChangeAspect="1"/>
          </p:cNvPicPr>
          <p:nvPr/>
        </p:nvPicPr>
        <p:blipFill>
          <a:blip r:embed="rId5"/>
          <a:stretch>
            <a:fillRect/>
          </a:stretch>
        </p:blipFill>
        <p:spPr>
          <a:xfrm>
            <a:off x="1999187" y="2822560"/>
            <a:ext cx="4695825" cy="2472055"/>
          </a:xfrm>
          <a:prstGeom prst="rect">
            <a:avLst/>
          </a:prstGeom>
        </p:spPr>
      </p:pic>
      <p:sp>
        <p:nvSpPr>
          <p:cNvPr id="12" name="Rounded Rectangle 11">
            <a:extLst>
              <a:ext uri="{FF2B5EF4-FFF2-40B4-BE49-F238E27FC236}">
                <a16:creationId xmlns:a16="http://schemas.microsoft.com/office/drawing/2014/main" id="{FA2FC6A9-E06C-DD41-8F7F-E57B3D4DCD01}"/>
              </a:ext>
            </a:extLst>
          </p:cNvPr>
          <p:cNvSpPr/>
          <p:nvPr/>
        </p:nvSpPr>
        <p:spPr>
          <a:xfrm>
            <a:off x="2160614" y="1206391"/>
            <a:ext cx="1938420" cy="24403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0A7A011-4D28-B442-A221-A341419927E0}"/>
              </a:ext>
            </a:extLst>
          </p:cNvPr>
          <p:cNvSpPr/>
          <p:nvPr/>
        </p:nvSpPr>
        <p:spPr>
          <a:xfrm>
            <a:off x="3206392" y="4123012"/>
            <a:ext cx="2816035" cy="2387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18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74D1B2-45D6-6843-BFE0-CDE27AAEFB84}"/>
              </a:ext>
            </a:extLst>
          </p:cNvPr>
          <p:cNvSpPr/>
          <p:nvPr/>
        </p:nvSpPr>
        <p:spPr>
          <a:xfrm>
            <a:off x="1251702" y="989813"/>
            <a:ext cx="6640595" cy="1322463"/>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@Injectable</a:t>
            </a:r>
          </a:p>
        </p:txBody>
      </p:sp>
      <p:sp>
        <p:nvSpPr>
          <p:cNvPr id="4" name="Rectangle 3">
            <a:extLst>
              <a:ext uri="{FF2B5EF4-FFF2-40B4-BE49-F238E27FC236}">
                <a16:creationId xmlns:a16="http://schemas.microsoft.com/office/drawing/2014/main" id="{0595611D-E847-FC48-884F-DA72822A86C6}"/>
              </a:ext>
            </a:extLst>
          </p:cNvPr>
          <p:cNvSpPr/>
          <p:nvPr/>
        </p:nvSpPr>
        <p:spPr>
          <a:xfrm>
            <a:off x="1251702" y="2564524"/>
            <a:ext cx="6640595" cy="276162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5415EF7-C7F8-8140-99D4-E82C9C35192B}"/>
              </a:ext>
            </a:extLst>
          </p:cNvPr>
          <p:cNvPicPr>
            <a:picLocks noChangeAspect="1"/>
          </p:cNvPicPr>
          <p:nvPr/>
        </p:nvPicPr>
        <p:blipFill>
          <a:blip r:embed="rId4"/>
          <a:stretch>
            <a:fillRect/>
          </a:stretch>
        </p:blipFill>
        <p:spPr>
          <a:xfrm>
            <a:off x="1957812" y="2642125"/>
            <a:ext cx="4803775" cy="2666365"/>
          </a:xfrm>
          <a:prstGeom prst="rect">
            <a:avLst/>
          </a:prstGeom>
        </p:spPr>
      </p:pic>
      <p:sp>
        <p:nvSpPr>
          <p:cNvPr id="14" name="Rounded Rectangle 13">
            <a:extLst>
              <a:ext uri="{FF2B5EF4-FFF2-40B4-BE49-F238E27FC236}">
                <a16:creationId xmlns:a16="http://schemas.microsoft.com/office/drawing/2014/main" id="{20A7A011-4D28-B442-A221-A341419927E0}"/>
              </a:ext>
            </a:extLst>
          </p:cNvPr>
          <p:cNvSpPr/>
          <p:nvPr/>
        </p:nvSpPr>
        <p:spPr>
          <a:xfrm>
            <a:off x="2036600" y="3177081"/>
            <a:ext cx="2816035" cy="2387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93CFCC-0EDD-1946-9EA3-AD5FD8F4056F}"/>
              </a:ext>
            </a:extLst>
          </p:cNvPr>
          <p:cNvPicPr>
            <a:picLocks noChangeAspect="1"/>
          </p:cNvPicPr>
          <p:nvPr/>
        </p:nvPicPr>
        <p:blipFill>
          <a:blip r:embed="rId5"/>
          <a:stretch>
            <a:fillRect/>
          </a:stretch>
        </p:blipFill>
        <p:spPr>
          <a:xfrm>
            <a:off x="2036600" y="1069767"/>
            <a:ext cx="2666365" cy="993140"/>
          </a:xfrm>
          <a:prstGeom prst="rect">
            <a:avLst/>
          </a:prstGeom>
        </p:spPr>
      </p:pic>
    </p:spTree>
    <p:extLst>
      <p:ext uri="{BB962C8B-B14F-4D97-AF65-F5344CB8AC3E}">
        <p14:creationId xmlns:p14="http://schemas.microsoft.com/office/powerpoint/2010/main" val="168148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Observables</a:t>
            </a:r>
          </a:p>
        </p:txBody>
      </p:sp>
      <p:sp>
        <p:nvSpPr>
          <p:cNvPr id="7" name="Rectangle 6">
            <a:extLst>
              <a:ext uri="{FF2B5EF4-FFF2-40B4-BE49-F238E27FC236}">
                <a16:creationId xmlns:a16="http://schemas.microsoft.com/office/drawing/2014/main" id="{E53508E4-6436-B547-B376-270C8AD1C1AC}"/>
              </a:ext>
            </a:extLst>
          </p:cNvPr>
          <p:cNvSpPr/>
          <p:nvPr/>
        </p:nvSpPr>
        <p:spPr>
          <a:xfrm>
            <a:off x="1410653" y="1617383"/>
            <a:ext cx="6322693" cy="738664"/>
          </a:xfrm>
          <a:prstGeom prst="rect">
            <a:avLst/>
          </a:prstGeom>
        </p:spPr>
        <p:txBody>
          <a:bodyPr wrap="none">
            <a:spAutoFit/>
          </a:bodyPr>
          <a:lstStyle/>
          <a:p>
            <a:pPr algn="ctr"/>
            <a:r>
              <a:rPr lang="en-US" sz="2100" b="1" dirty="0">
                <a:solidFill>
                  <a:srgbClr val="2A6DCD"/>
                </a:solidFill>
              </a:rPr>
              <a:t>Observables</a:t>
            </a:r>
            <a:r>
              <a:rPr lang="en-US" sz="2100" dirty="0">
                <a:solidFill>
                  <a:srgbClr val="2A6DCD"/>
                </a:solidFill>
              </a:rPr>
              <a:t> provide support for passing messages</a:t>
            </a:r>
          </a:p>
          <a:p>
            <a:pPr algn="ctr"/>
            <a:r>
              <a:rPr lang="en-US" sz="2100" dirty="0">
                <a:solidFill>
                  <a:srgbClr val="2A6DCD"/>
                </a:solidFill>
              </a:rPr>
              <a:t>between </a:t>
            </a:r>
            <a:r>
              <a:rPr lang="en-US" sz="2100" b="1" dirty="0">
                <a:solidFill>
                  <a:srgbClr val="2A6DCD"/>
                </a:solidFill>
              </a:rPr>
              <a:t>publishers</a:t>
            </a:r>
            <a:r>
              <a:rPr lang="en-US" sz="2100" dirty="0">
                <a:solidFill>
                  <a:srgbClr val="2A6DCD"/>
                </a:solidFill>
              </a:rPr>
              <a:t> and </a:t>
            </a:r>
            <a:r>
              <a:rPr lang="en-US" sz="2100" b="1" dirty="0">
                <a:solidFill>
                  <a:srgbClr val="2A6DCD"/>
                </a:solidFill>
              </a:rPr>
              <a:t>subscribers</a:t>
            </a:r>
            <a:r>
              <a:rPr lang="en-US" sz="2100" dirty="0">
                <a:solidFill>
                  <a:srgbClr val="2A6DCD"/>
                </a:solidFill>
              </a:rPr>
              <a:t> in your application. </a:t>
            </a:r>
            <a:endParaRPr lang="en-US" sz="2100" dirty="0">
              <a:solidFill>
                <a:srgbClr val="2A6DCD"/>
              </a:solidFill>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4FF37C39-BE6E-E242-A423-009E3E32C138}"/>
              </a:ext>
            </a:extLst>
          </p:cNvPr>
          <p:cNvSpPr/>
          <p:nvPr/>
        </p:nvSpPr>
        <p:spPr>
          <a:xfrm>
            <a:off x="920422" y="2703609"/>
            <a:ext cx="7303153" cy="1384995"/>
          </a:xfrm>
          <a:prstGeom prst="rect">
            <a:avLst/>
          </a:prstGeom>
        </p:spPr>
        <p:txBody>
          <a:bodyPr wrap="none">
            <a:spAutoFit/>
          </a:bodyPr>
          <a:lstStyle/>
          <a:p>
            <a:pPr algn="ctr"/>
            <a:r>
              <a:rPr lang="en-US" sz="2100" dirty="0">
                <a:solidFill>
                  <a:srgbClr val="2A6DCD"/>
                </a:solidFill>
              </a:rPr>
              <a:t>Observables are not executed until a consumer subscribes to it. </a:t>
            </a:r>
          </a:p>
          <a:p>
            <a:pPr algn="ctr"/>
            <a:endParaRPr lang="en-US" sz="2100" dirty="0">
              <a:solidFill>
                <a:srgbClr val="2A6DCD"/>
              </a:solidFill>
            </a:endParaRPr>
          </a:p>
          <a:p>
            <a:pPr algn="ctr"/>
            <a:r>
              <a:rPr lang="en-US" sz="2100" dirty="0">
                <a:solidFill>
                  <a:srgbClr val="2A6DCD"/>
                </a:solidFill>
              </a:rPr>
              <a:t>The subscribed consumer then receives notifications </a:t>
            </a:r>
          </a:p>
          <a:p>
            <a:pPr algn="ctr"/>
            <a:r>
              <a:rPr lang="en-US" sz="2100" dirty="0">
                <a:solidFill>
                  <a:srgbClr val="2A6DCD"/>
                </a:solidFill>
              </a:rPr>
              <a:t>until the function completes, or until they unsubscribe.</a:t>
            </a:r>
          </a:p>
        </p:txBody>
      </p:sp>
    </p:spTree>
    <p:extLst>
      <p:ext uri="{BB962C8B-B14F-4D97-AF65-F5344CB8AC3E}">
        <p14:creationId xmlns:p14="http://schemas.microsoft.com/office/powerpoint/2010/main" val="1299065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Observables</a:t>
            </a:r>
          </a:p>
        </p:txBody>
      </p:sp>
      <p:sp>
        <p:nvSpPr>
          <p:cNvPr id="7" name="Rectangle 6">
            <a:extLst>
              <a:ext uri="{FF2B5EF4-FFF2-40B4-BE49-F238E27FC236}">
                <a16:creationId xmlns:a16="http://schemas.microsoft.com/office/drawing/2014/main" id="{E53508E4-6436-B547-B376-270C8AD1C1AC}"/>
              </a:ext>
            </a:extLst>
          </p:cNvPr>
          <p:cNvSpPr/>
          <p:nvPr/>
        </p:nvSpPr>
        <p:spPr>
          <a:xfrm>
            <a:off x="764804" y="1368904"/>
            <a:ext cx="7614392" cy="2677656"/>
          </a:xfrm>
          <a:prstGeom prst="rect">
            <a:avLst/>
          </a:prstGeom>
        </p:spPr>
        <p:txBody>
          <a:bodyPr wrap="none">
            <a:spAutoFit/>
          </a:bodyPr>
          <a:lstStyle/>
          <a:p>
            <a:r>
              <a:rPr lang="en-US" sz="2100" dirty="0">
                <a:solidFill>
                  <a:srgbClr val="2A6DCD"/>
                </a:solidFill>
              </a:rPr>
              <a:t>Angular makes use of observables as an interface to handle </a:t>
            </a:r>
          </a:p>
          <a:p>
            <a:r>
              <a:rPr lang="en-US" sz="2100" dirty="0">
                <a:solidFill>
                  <a:srgbClr val="2A6DCD"/>
                </a:solidFill>
              </a:rPr>
              <a:t>a variety of common asynchronous operations. For example:</a:t>
            </a:r>
          </a:p>
          <a:p>
            <a:pPr algn="ctr"/>
            <a:endParaRPr lang="en-US" sz="2100" dirty="0">
              <a:solidFill>
                <a:srgbClr val="2A6DCD"/>
              </a:solidFill>
            </a:endParaRPr>
          </a:p>
          <a:p>
            <a:pPr marL="342900" indent="-342900">
              <a:buFont typeface="Arial" panose="020B0604020202020204" pitchFamily="34" charset="0"/>
              <a:buChar char="•"/>
            </a:pPr>
            <a:r>
              <a:rPr lang="en-US" sz="2100" dirty="0">
                <a:solidFill>
                  <a:srgbClr val="2A6DCD"/>
                </a:solidFill>
              </a:rPr>
              <a:t>The </a:t>
            </a:r>
            <a:r>
              <a:rPr lang="en-US" sz="2100" dirty="0" err="1">
                <a:solidFill>
                  <a:srgbClr val="2A6DCD"/>
                </a:solidFill>
              </a:rPr>
              <a:t>EventEmitter</a:t>
            </a:r>
            <a:r>
              <a:rPr lang="en-US" sz="2100" dirty="0">
                <a:solidFill>
                  <a:srgbClr val="2A6DCD"/>
                </a:solidFill>
              </a:rPr>
              <a:t> class extends Observable.</a:t>
            </a:r>
          </a:p>
          <a:p>
            <a:pPr marL="342900" indent="-342900">
              <a:buFont typeface="Arial" panose="020B0604020202020204" pitchFamily="34" charset="0"/>
              <a:buChar char="•"/>
            </a:pPr>
            <a:r>
              <a:rPr lang="en-US" sz="2100" dirty="0">
                <a:solidFill>
                  <a:srgbClr val="2A6DCD"/>
                </a:solidFill>
              </a:rPr>
              <a:t>The HTTP module uses observables to handle AJAX requests </a:t>
            </a:r>
            <a:br>
              <a:rPr lang="en-US" sz="2100" dirty="0">
                <a:solidFill>
                  <a:srgbClr val="2A6DCD"/>
                </a:solidFill>
              </a:rPr>
            </a:br>
            <a:r>
              <a:rPr lang="en-US" sz="2100" dirty="0">
                <a:solidFill>
                  <a:srgbClr val="2A6DCD"/>
                </a:solidFill>
              </a:rPr>
              <a:t>and responses.</a:t>
            </a:r>
          </a:p>
          <a:p>
            <a:pPr marL="342900" indent="-342900">
              <a:buFont typeface="Arial" panose="020B0604020202020204" pitchFamily="34" charset="0"/>
              <a:buChar char="•"/>
            </a:pPr>
            <a:r>
              <a:rPr lang="en-US" sz="2100" dirty="0">
                <a:solidFill>
                  <a:srgbClr val="2A6DCD"/>
                </a:solidFill>
              </a:rPr>
              <a:t>The Router and Forms modules use observables to listen for and </a:t>
            </a:r>
            <a:br>
              <a:rPr lang="en-US" sz="2100" dirty="0">
                <a:solidFill>
                  <a:srgbClr val="2A6DCD"/>
                </a:solidFill>
              </a:rPr>
            </a:br>
            <a:r>
              <a:rPr lang="en-US" sz="2100" dirty="0">
                <a:solidFill>
                  <a:srgbClr val="2A6DCD"/>
                </a:solidFill>
              </a:rPr>
              <a:t>respond to user-input events.</a:t>
            </a:r>
          </a:p>
        </p:txBody>
      </p:sp>
      <p:sp>
        <p:nvSpPr>
          <p:cNvPr id="11" name="Rectangle 10">
            <a:extLst>
              <a:ext uri="{FF2B5EF4-FFF2-40B4-BE49-F238E27FC236}">
                <a16:creationId xmlns:a16="http://schemas.microsoft.com/office/drawing/2014/main" id="{77296AF8-DAF5-734E-BFAC-878CAFE78C3D}"/>
              </a:ext>
            </a:extLst>
          </p:cNvPr>
          <p:cNvSpPr/>
          <p:nvPr/>
        </p:nvSpPr>
        <p:spPr>
          <a:xfrm>
            <a:off x="1016835" y="5064285"/>
            <a:ext cx="7110329" cy="338554"/>
          </a:xfrm>
          <a:prstGeom prst="rect">
            <a:avLst/>
          </a:prstGeom>
          <a:solidFill>
            <a:schemeClr val="bg1">
              <a:lumMod val="95000"/>
            </a:schemeClr>
          </a:solidFill>
        </p:spPr>
        <p:txBody>
          <a:bodyPr wrap="square">
            <a:spAutoFit/>
          </a:bodyPr>
          <a:lstStyle/>
          <a:p>
            <a:pPr algn="ctr"/>
            <a:r>
              <a:rPr lang="en-US" sz="1600" dirty="0">
                <a:solidFill>
                  <a:srgbClr val="0D47A1"/>
                </a:solidFill>
                <a:latin typeface="Roboto" panose="02000000000000000000" pitchFamily="2" charset="0"/>
                <a:ea typeface="Roboto" panose="02000000000000000000" pitchFamily="2" charset="0"/>
              </a:rPr>
              <a:t>https://</a:t>
            </a:r>
            <a:r>
              <a:rPr lang="en-US" sz="1600" dirty="0" err="1">
                <a:solidFill>
                  <a:srgbClr val="0D47A1"/>
                </a:solidFill>
                <a:latin typeface="Roboto" panose="02000000000000000000" pitchFamily="2" charset="0"/>
                <a:ea typeface="Roboto" panose="02000000000000000000" pitchFamily="2" charset="0"/>
              </a:rPr>
              <a:t>angular.io</a:t>
            </a:r>
            <a:r>
              <a:rPr lang="en-US" sz="1600" dirty="0">
                <a:solidFill>
                  <a:srgbClr val="0D47A1"/>
                </a:solidFill>
                <a:latin typeface="Roboto" panose="02000000000000000000" pitchFamily="2" charset="0"/>
                <a:ea typeface="Roboto" panose="02000000000000000000" pitchFamily="2" charset="0"/>
              </a:rPr>
              <a:t>/guide/observables</a:t>
            </a:r>
          </a:p>
        </p:txBody>
      </p:sp>
    </p:spTree>
    <p:extLst>
      <p:ext uri="{BB962C8B-B14F-4D97-AF65-F5344CB8AC3E}">
        <p14:creationId xmlns:p14="http://schemas.microsoft.com/office/powerpoint/2010/main" val="1864530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t>
            </a:r>
            <a:r>
              <a:rPr lang="en-US" sz="2700" dirty="0" err="1">
                <a:solidFill>
                  <a:schemeClr val="bg1"/>
                </a:solidFill>
                <a:latin typeface="Roboto" panose="02000000000000000000" pitchFamily="2" charset="0"/>
                <a:ea typeface="Roboto" panose="02000000000000000000" pitchFamily="2" charset="0"/>
              </a:rPr>
              <a:t>HttpClient</a:t>
            </a:r>
            <a:endParaRPr lang="en-US" sz="2700" dirty="0">
              <a:solidFill>
                <a:schemeClr val="bg1"/>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0595611D-E847-FC48-884F-DA72822A86C6}"/>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A91614E-4CF0-4748-89C1-54C6BC32AC0F}"/>
              </a:ext>
            </a:extLst>
          </p:cNvPr>
          <p:cNvPicPr>
            <a:picLocks noChangeAspect="1"/>
          </p:cNvPicPr>
          <p:nvPr/>
        </p:nvPicPr>
        <p:blipFill>
          <a:blip r:embed="rId4"/>
          <a:stretch>
            <a:fillRect/>
          </a:stretch>
        </p:blipFill>
        <p:spPr>
          <a:xfrm>
            <a:off x="1902792" y="1090736"/>
            <a:ext cx="5095240" cy="4134485"/>
          </a:xfrm>
          <a:prstGeom prst="rect">
            <a:avLst/>
          </a:prstGeom>
        </p:spPr>
      </p:pic>
      <p:sp>
        <p:nvSpPr>
          <p:cNvPr id="11" name="Rectangle 10">
            <a:extLst>
              <a:ext uri="{FF2B5EF4-FFF2-40B4-BE49-F238E27FC236}">
                <a16:creationId xmlns:a16="http://schemas.microsoft.com/office/drawing/2014/main" id="{38E137A4-7288-5246-94B6-2542F5ECC67F}"/>
              </a:ext>
            </a:extLst>
          </p:cNvPr>
          <p:cNvSpPr/>
          <p:nvPr/>
        </p:nvSpPr>
        <p:spPr>
          <a:xfrm>
            <a:off x="1016834" y="5212728"/>
            <a:ext cx="7110329" cy="338554"/>
          </a:xfrm>
          <a:prstGeom prst="rect">
            <a:avLst/>
          </a:prstGeom>
          <a:solidFill>
            <a:schemeClr val="bg1">
              <a:lumMod val="95000"/>
            </a:schemeClr>
          </a:solidFill>
        </p:spPr>
        <p:txBody>
          <a:bodyPr wrap="square">
            <a:spAutoFit/>
          </a:bodyPr>
          <a:lstStyle/>
          <a:p>
            <a:pPr algn="ctr"/>
            <a:r>
              <a:rPr lang="en-US" sz="1600" dirty="0">
                <a:solidFill>
                  <a:srgbClr val="0D47A1"/>
                </a:solidFill>
                <a:latin typeface="Roboto" panose="02000000000000000000" pitchFamily="2" charset="0"/>
                <a:ea typeface="Roboto" panose="02000000000000000000" pitchFamily="2" charset="0"/>
              </a:rPr>
              <a:t>https://</a:t>
            </a:r>
            <a:r>
              <a:rPr lang="en-US" sz="1600" dirty="0" err="1">
                <a:solidFill>
                  <a:srgbClr val="0D47A1"/>
                </a:solidFill>
                <a:latin typeface="Roboto" panose="02000000000000000000" pitchFamily="2" charset="0"/>
                <a:ea typeface="Roboto" panose="02000000000000000000" pitchFamily="2" charset="0"/>
              </a:rPr>
              <a:t>angular.io</a:t>
            </a:r>
            <a:r>
              <a:rPr lang="en-US" sz="1600" dirty="0">
                <a:solidFill>
                  <a:srgbClr val="0D47A1"/>
                </a:solidFill>
                <a:latin typeface="Roboto" panose="02000000000000000000" pitchFamily="2" charset="0"/>
                <a:ea typeface="Roboto" panose="02000000000000000000" pitchFamily="2" charset="0"/>
              </a:rPr>
              <a:t>/guide/</a:t>
            </a:r>
            <a:r>
              <a:rPr lang="en-US" sz="1600" dirty="0" err="1">
                <a:solidFill>
                  <a:srgbClr val="0D47A1"/>
                </a:solidFill>
                <a:latin typeface="Roboto" panose="02000000000000000000" pitchFamily="2" charset="0"/>
                <a:ea typeface="Roboto" panose="02000000000000000000" pitchFamily="2" charset="0"/>
              </a:rPr>
              <a:t>rx</a:t>
            </a:r>
            <a:r>
              <a:rPr lang="en-US" sz="1600" dirty="0">
                <a:solidFill>
                  <a:srgbClr val="0D47A1"/>
                </a:solidFill>
                <a:latin typeface="Roboto" panose="02000000000000000000" pitchFamily="2" charset="0"/>
                <a:ea typeface="Roboto" panose="02000000000000000000" pitchFamily="2" charset="0"/>
              </a:rPr>
              <a:t>-library</a:t>
            </a:r>
          </a:p>
        </p:txBody>
      </p:sp>
    </p:spTree>
    <p:extLst>
      <p:ext uri="{BB962C8B-B14F-4D97-AF65-F5344CB8AC3E}">
        <p14:creationId xmlns:p14="http://schemas.microsoft.com/office/powerpoint/2010/main" val="2553288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175E7DA-3C02-5646-82FF-7556EC4DD95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660530"/>
            <a:ext cx="9144000" cy="5054470"/>
          </a:xfrm>
          <a:prstGeom prst="rect">
            <a:avLst/>
          </a:prstGeom>
        </p:spPr>
      </p:pic>
      <p:grpSp>
        <p:nvGrpSpPr>
          <p:cNvPr id="18" name="Group 17">
            <a:extLst>
              <a:ext uri="{FF2B5EF4-FFF2-40B4-BE49-F238E27FC236}">
                <a16:creationId xmlns:a16="http://schemas.microsoft.com/office/drawing/2014/main" id="{0E80BFEE-09FA-734B-AE31-BF4BD3E636C4}"/>
              </a:ext>
            </a:extLst>
          </p:cNvPr>
          <p:cNvGrpSpPr/>
          <p:nvPr/>
        </p:nvGrpSpPr>
        <p:grpSpPr>
          <a:xfrm>
            <a:off x="0" y="0"/>
            <a:ext cx="9144000" cy="689610"/>
            <a:chOff x="0" y="-16173"/>
            <a:chExt cx="12192000" cy="919480"/>
          </a:xfrm>
        </p:grpSpPr>
        <p:sp>
          <p:nvSpPr>
            <p:cNvPr id="19" name="Rectangle 18">
              <a:extLst>
                <a:ext uri="{FF2B5EF4-FFF2-40B4-BE49-F238E27FC236}">
                  <a16:creationId xmlns:a16="http://schemas.microsoft.com/office/drawing/2014/main" id="{30F769EA-58D9-3648-BEA1-B31C0911A88C}"/>
                </a:ext>
              </a:extLst>
            </p:cNvPr>
            <p:cNvSpPr/>
            <p:nvPr/>
          </p:nvSpPr>
          <p:spPr>
            <a:xfrm>
              <a:off x="0" y="-16173"/>
              <a:ext cx="12192000" cy="880707"/>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20" name="Picture 19">
              <a:extLst>
                <a:ext uri="{FF2B5EF4-FFF2-40B4-BE49-F238E27FC236}">
                  <a16:creationId xmlns:a16="http://schemas.microsoft.com/office/drawing/2014/main" id="{58B65F0D-DEEF-E34A-82D7-C952E86CE7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1" name="Title 1">
            <a:extLst>
              <a:ext uri="{FF2B5EF4-FFF2-40B4-BE49-F238E27FC236}">
                <a16:creationId xmlns:a16="http://schemas.microsoft.com/office/drawing/2014/main" id="{4CE212DB-26DD-A140-8489-5CDE1B234F9C}"/>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Agenda</a:t>
            </a:r>
          </a:p>
        </p:txBody>
      </p:sp>
    </p:spTree>
    <p:extLst>
      <p:ext uri="{BB962C8B-B14F-4D97-AF65-F5344CB8AC3E}">
        <p14:creationId xmlns:p14="http://schemas.microsoft.com/office/powerpoint/2010/main" val="1963021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a:t>
            </a:r>
            <a:r>
              <a:rPr lang="en-US" sz="2700" dirty="0" err="1">
                <a:solidFill>
                  <a:schemeClr val="bg1"/>
                </a:solidFill>
                <a:latin typeface="Roboto" panose="02000000000000000000" pitchFamily="2" charset="0"/>
                <a:ea typeface="Roboto" panose="02000000000000000000" pitchFamily="2" charset="0"/>
              </a:rPr>
              <a:t>HttpClient</a:t>
            </a:r>
            <a:endParaRPr lang="en-US" sz="2700" dirty="0">
              <a:solidFill>
                <a:schemeClr val="bg1"/>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0595611D-E847-FC48-884F-DA72822A86C6}"/>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1215EA8-625F-2241-9650-AAB541177FA2}"/>
              </a:ext>
            </a:extLst>
          </p:cNvPr>
          <p:cNvPicPr>
            <a:picLocks noChangeAspect="1"/>
          </p:cNvPicPr>
          <p:nvPr/>
        </p:nvPicPr>
        <p:blipFill>
          <a:blip r:embed="rId4"/>
          <a:stretch>
            <a:fillRect/>
          </a:stretch>
        </p:blipFill>
        <p:spPr>
          <a:xfrm>
            <a:off x="2186304" y="1625089"/>
            <a:ext cx="4771390" cy="3065780"/>
          </a:xfrm>
          <a:prstGeom prst="rect">
            <a:avLst/>
          </a:prstGeom>
        </p:spPr>
      </p:pic>
    </p:spTree>
    <p:extLst>
      <p:ext uri="{BB962C8B-B14F-4D97-AF65-F5344CB8AC3E}">
        <p14:creationId xmlns:p14="http://schemas.microsoft.com/office/powerpoint/2010/main" val="123931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Routing</a:t>
            </a:r>
          </a:p>
        </p:txBody>
      </p:sp>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6ABABF1-80A9-9D4C-9F40-DD9D71644EEB}"/>
              </a:ext>
            </a:extLst>
          </p:cNvPr>
          <p:cNvPicPr>
            <a:picLocks noChangeAspect="1"/>
          </p:cNvPicPr>
          <p:nvPr/>
        </p:nvPicPr>
        <p:blipFill>
          <a:blip r:embed="rId4"/>
          <a:stretch>
            <a:fillRect/>
          </a:stretch>
        </p:blipFill>
        <p:spPr>
          <a:xfrm>
            <a:off x="2037594" y="1072430"/>
            <a:ext cx="3901293" cy="4181496"/>
          </a:xfrm>
          <a:prstGeom prst="rect">
            <a:avLst/>
          </a:prstGeom>
        </p:spPr>
      </p:pic>
    </p:spTree>
    <p:extLst>
      <p:ext uri="{BB962C8B-B14F-4D97-AF65-F5344CB8AC3E}">
        <p14:creationId xmlns:p14="http://schemas.microsoft.com/office/powerpoint/2010/main" val="4009234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Routing</a:t>
            </a:r>
          </a:p>
        </p:txBody>
      </p:sp>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&lt;</a:t>
            </a:r>
            <a:r>
              <a:rPr lang="en-US" b="1" dirty="0"/>
              <a:t>a </a:t>
            </a:r>
            <a:r>
              <a:rPr lang="en-US" b="1" dirty="0" err="1"/>
              <a:t>routerLink</a:t>
            </a:r>
            <a:r>
              <a:rPr lang="en-US" b="1" dirty="0"/>
              <a:t>=""</a:t>
            </a:r>
            <a:r>
              <a:rPr lang="en-US" dirty="0"/>
              <a:t>&gt;</a:t>
            </a:r>
          </a:p>
          <a:p>
            <a:r>
              <a:rPr lang="en-US" dirty="0"/>
              <a:t>&lt;</a:t>
            </a:r>
            <a:r>
              <a:rPr lang="en-US" b="1" dirty="0"/>
              <a:t>a </a:t>
            </a:r>
            <a:r>
              <a:rPr lang="en-US" b="1" dirty="0" err="1"/>
              <a:t>routerLink</a:t>
            </a:r>
            <a:r>
              <a:rPr lang="en-US" b="1" dirty="0"/>
              <a:t>="posts"</a:t>
            </a:r>
            <a:r>
              <a:rPr lang="en-US" dirty="0"/>
              <a:t>&gt;</a:t>
            </a:r>
          </a:p>
          <a:p>
            <a:r>
              <a:rPr lang="en-US" dirty="0"/>
              <a:t>&lt;</a:t>
            </a:r>
            <a:r>
              <a:rPr lang="en-US" b="1" dirty="0"/>
              <a:t>a </a:t>
            </a:r>
            <a:r>
              <a:rPr lang="en-US" b="1" dirty="0" err="1"/>
              <a:t>routerLink</a:t>
            </a:r>
            <a:r>
              <a:rPr lang="en-US" b="1" dirty="0"/>
              <a:t>="account/1234"</a:t>
            </a:r>
            <a:r>
              <a:rPr lang="en-US" dirty="0"/>
              <a:t>&gt;</a:t>
            </a:r>
          </a:p>
        </p:txBody>
      </p:sp>
      <p:pic>
        <p:nvPicPr>
          <p:cNvPr id="8" name="Picture 7">
            <a:extLst>
              <a:ext uri="{FF2B5EF4-FFF2-40B4-BE49-F238E27FC236}">
                <a16:creationId xmlns:a16="http://schemas.microsoft.com/office/drawing/2014/main" id="{46ABABF1-80A9-9D4C-9F40-DD9D71644EE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77717" y="1941919"/>
            <a:ext cx="3901293" cy="2620652"/>
          </a:xfrm>
          <a:prstGeom prst="rect">
            <a:avLst/>
          </a:prstGeom>
        </p:spPr>
      </p:pic>
      <p:cxnSp>
        <p:nvCxnSpPr>
          <p:cNvPr id="11" name="Straight Connector 10">
            <a:extLst>
              <a:ext uri="{FF2B5EF4-FFF2-40B4-BE49-F238E27FC236}">
                <a16:creationId xmlns:a16="http://schemas.microsoft.com/office/drawing/2014/main" id="{98DC3F9E-9F6C-9C4E-A86E-5DE942311A08}"/>
              </a:ext>
            </a:extLst>
          </p:cNvPr>
          <p:cNvCxnSpPr/>
          <p:nvPr/>
        </p:nvCxnSpPr>
        <p:spPr>
          <a:xfrm>
            <a:off x="4911365" y="1470581"/>
            <a:ext cx="0" cy="3289955"/>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391BDEB-CD02-C14D-B026-CBB6813FB894}"/>
              </a:ext>
            </a:extLst>
          </p:cNvPr>
          <p:cNvPicPr>
            <a:picLocks noChangeAspect="1"/>
          </p:cNvPicPr>
          <p:nvPr/>
        </p:nvPicPr>
        <p:blipFill>
          <a:blip r:embed="rId5"/>
          <a:stretch>
            <a:fillRect/>
          </a:stretch>
        </p:blipFill>
        <p:spPr>
          <a:xfrm>
            <a:off x="5138816" y="2334670"/>
            <a:ext cx="2526030" cy="1835150"/>
          </a:xfrm>
          <a:prstGeom prst="rect">
            <a:avLst/>
          </a:prstGeom>
        </p:spPr>
      </p:pic>
      <p:pic>
        <p:nvPicPr>
          <p:cNvPr id="3" name="Picture 2">
            <a:extLst>
              <a:ext uri="{FF2B5EF4-FFF2-40B4-BE49-F238E27FC236}">
                <a16:creationId xmlns:a16="http://schemas.microsoft.com/office/drawing/2014/main" id="{56AB26AF-C02C-1C4A-A796-A3C00370BD8A}"/>
              </a:ext>
            </a:extLst>
          </p:cNvPr>
          <p:cNvPicPr>
            <a:picLocks noChangeAspect="1"/>
          </p:cNvPicPr>
          <p:nvPr/>
        </p:nvPicPr>
        <p:blipFill>
          <a:blip r:embed="rId6"/>
          <a:stretch>
            <a:fillRect/>
          </a:stretch>
        </p:blipFill>
        <p:spPr>
          <a:xfrm>
            <a:off x="4987686" y="4685278"/>
            <a:ext cx="2828290" cy="259080"/>
          </a:xfrm>
          <a:prstGeom prst="rect">
            <a:avLst/>
          </a:prstGeom>
        </p:spPr>
      </p:pic>
    </p:spTree>
    <p:extLst>
      <p:ext uri="{BB962C8B-B14F-4D97-AF65-F5344CB8AC3E}">
        <p14:creationId xmlns:p14="http://schemas.microsoft.com/office/powerpoint/2010/main" val="3842438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Routing</a:t>
            </a:r>
          </a:p>
        </p:txBody>
      </p:sp>
      <p:grpSp>
        <p:nvGrpSpPr>
          <p:cNvPr id="4" name="Group 3">
            <a:extLst>
              <a:ext uri="{FF2B5EF4-FFF2-40B4-BE49-F238E27FC236}">
                <a16:creationId xmlns:a16="http://schemas.microsoft.com/office/drawing/2014/main" id="{4EFFDCAE-D243-5C42-B3F8-14B38586237A}"/>
              </a:ext>
            </a:extLst>
          </p:cNvPr>
          <p:cNvGrpSpPr/>
          <p:nvPr/>
        </p:nvGrpSpPr>
        <p:grpSpPr>
          <a:xfrm>
            <a:off x="1251702" y="989814"/>
            <a:ext cx="6640595" cy="4336331"/>
            <a:chOff x="1251702" y="989814"/>
            <a:chExt cx="6640595" cy="4336331"/>
          </a:xfrm>
        </p:grpSpPr>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a:extLst>
                <a:ext uri="{FF2B5EF4-FFF2-40B4-BE49-F238E27FC236}">
                  <a16:creationId xmlns:a16="http://schemas.microsoft.com/office/drawing/2014/main" id="{C86E75AC-5D05-924A-8B5D-B48A27C4490A}"/>
                </a:ext>
              </a:extLst>
            </p:cNvPr>
            <p:cNvPicPr>
              <a:picLocks noChangeAspect="1"/>
            </p:cNvPicPr>
            <p:nvPr/>
          </p:nvPicPr>
          <p:blipFill>
            <a:blip r:embed="rId4"/>
            <a:stretch>
              <a:fillRect/>
            </a:stretch>
          </p:blipFill>
          <p:spPr>
            <a:xfrm>
              <a:off x="1796790" y="1085339"/>
              <a:ext cx="5278755" cy="4145280"/>
            </a:xfrm>
            <a:prstGeom prst="rect">
              <a:avLst/>
            </a:prstGeom>
          </p:spPr>
        </p:pic>
      </p:grpSp>
      <p:sp>
        <p:nvSpPr>
          <p:cNvPr id="11" name="Rounded Rectangle 10">
            <a:extLst>
              <a:ext uri="{FF2B5EF4-FFF2-40B4-BE49-F238E27FC236}">
                <a16:creationId xmlns:a16="http://schemas.microsoft.com/office/drawing/2014/main" id="{525DBC88-BAA4-2546-83F9-2B78F677107F}"/>
              </a:ext>
            </a:extLst>
          </p:cNvPr>
          <p:cNvSpPr/>
          <p:nvPr/>
        </p:nvSpPr>
        <p:spPr>
          <a:xfrm>
            <a:off x="2573313" y="2004263"/>
            <a:ext cx="2366435" cy="2387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63349E1-A266-F646-A901-42013F0B6AE6}"/>
              </a:ext>
            </a:extLst>
          </p:cNvPr>
          <p:cNvSpPr/>
          <p:nvPr/>
        </p:nvSpPr>
        <p:spPr>
          <a:xfrm>
            <a:off x="2646200" y="2209239"/>
            <a:ext cx="3555817" cy="2387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936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Routing</a:t>
            </a:r>
          </a:p>
        </p:txBody>
      </p:sp>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a:extLst>
              <a:ext uri="{FF2B5EF4-FFF2-40B4-BE49-F238E27FC236}">
                <a16:creationId xmlns:a16="http://schemas.microsoft.com/office/drawing/2014/main" id="{69E236C3-A8F9-4D47-A402-0BF1C4A2EE13}"/>
              </a:ext>
            </a:extLst>
          </p:cNvPr>
          <p:cNvPicPr>
            <a:picLocks noChangeAspect="1"/>
          </p:cNvPicPr>
          <p:nvPr/>
        </p:nvPicPr>
        <p:blipFill>
          <a:blip r:embed="rId4"/>
          <a:stretch>
            <a:fillRect/>
          </a:stretch>
        </p:blipFill>
        <p:spPr>
          <a:xfrm>
            <a:off x="1706775" y="1592704"/>
            <a:ext cx="5095240" cy="3130550"/>
          </a:xfrm>
          <a:prstGeom prst="rect">
            <a:avLst/>
          </a:prstGeom>
        </p:spPr>
      </p:pic>
      <p:sp>
        <p:nvSpPr>
          <p:cNvPr id="4" name="Rounded Rectangle 3">
            <a:extLst>
              <a:ext uri="{FF2B5EF4-FFF2-40B4-BE49-F238E27FC236}">
                <a16:creationId xmlns:a16="http://schemas.microsoft.com/office/drawing/2014/main" id="{62F4DDBC-04C7-AB4B-9763-E3D91EB89002}"/>
              </a:ext>
            </a:extLst>
          </p:cNvPr>
          <p:cNvSpPr/>
          <p:nvPr/>
        </p:nvSpPr>
        <p:spPr>
          <a:xfrm>
            <a:off x="5929460" y="3667027"/>
            <a:ext cx="367645" cy="21681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418702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Routing</a:t>
            </a:r>
          </a:p>
        </p:txBody>
      </p:sp>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1" name="Picture 10">
            <a:extLst>
              <a:ext uri="{FF2B5EF4-FFF2-40B4-BE49-F238E27FC236}">
                <a16:creationId xmlns:a16="http://schemas.microsoft.com/office/drawing/2014/main" id="{08B8E3C0-A007-754F-963D-5220AF028B7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8594" y="1847653"/>
            <a:ext cx="3901293" cy="2620652"/>
          </a:xfrm>
          <a:prstGeom prst="rect">
            <a:avLst/>
          </a:prstGeom>
        </p:spPr>
      </p:pic>
      <p:sp>
        <p:nvSpPr>
          <p:cNvPr id="12" name="Rounded Rectangle 11">
            <a:extLst>
              <a:ext uri="{FF2B5EF4-FFF2-40B4-BE49-F238E27FC236}">
                <a16:creationId xmlns:a16="http://schemas.microsoft.com/office/drawing/2014/main" id="{C686543F-80A4-9349-BBE1-4D6655808F21}"/>
              </a:ext>
            </a:extLst>
          </p:cNvPr>
          <p:cNvSpPr/>
          <p:nvPr/>
        </p:nvSpPr>
        <p:spPr>
          <a:xfrm>
            <a:off x="3393649" y="3685881"/>
            <a:ext cx="367645" cy="21681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301325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Routing</a:t>
            </a:r>
          </a:p>
        </p:txBody>
      </p:sp>
      <p:sp>
        <p:nvSpPr>
          <p:cNvPr id="7" name="Rectangle 6">
            <a:extLst>
              <a:ext uri="{FF2B5EF4-FFF2-40B4-BE49-F238E27FC236}">
                <a16:creationId xmlns:a16="http://schemas.microsoft.com/office/drawing/2014/main" id="{FFC2895E-D099-FE40-9F73-450D1B1A7D0B}"/>
              </a:ext>
            </a:extLst>
          </p:cNvPr>
          <p:cNvSpPr/>
          <p:nvPr/>
        </p:nvSpPr>
        <p:spPr>
          <a:xfrm>
            <a:off x="1251702" y="989814"/>
            <a:ext cx="6640595" cy="4336331"/>
          </a:xfrm>
          <a:prstGeom prst="rect">
            <a:avLst/>
          </a:prstGeom>
          <a:solidFill>
            <a:schemeClr val="bg1"/>
          </a:solidFill>
          <a:ln>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a:extLst>
              <a:ext uri="{FF2B5EF4-FFF2-40B4-BE49-F238E27FC236}">
                <a16:creationId xmlns:a16="http://schemas.microsoft.com/office/drawing/2014/main" id="{69E236C3-A8F9-4D47-A402-0BF1C4A2EE13}"/>
              </a:ext>
            </a:extLst>
          </p:cNvPr>
          <p:cNvPicPr>
            <a:picLocks noChangeAspect="1"/>
          </p:cNvPicPr>
          <p:nvPr/>
        </p:nvPicPr>
        <p:blipFill>
          <a:blip r:embed="rId4"/>
          <a:stretch>
            <a:fillRect/>
          </a:stretch>
        </p:blipFill>
        <p:spPr>
          <a:xfrm>
            <a:off x="1706775" y="1592704"/>
            <a:ext cx="5095240" cy="3130550"/>
          </a:xfrm>
          <a:prstGeom prst="rect">
            <a:avLst/>
          </a:prstGeom>
        </p:spPr>
      </p:pic>
    </p:spTree>
    <p:extLst>
      <p:ext uri="{BB962C8B-B14F-4D97-AF65-F5344CB8AC3E}">
        <p14:creationId xmlns:p14="http://schemas.microsoft.com/office/powerpoint/2010/main" val="1435515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Debugging</a:t>
            </a:r>
          </a:p>
        </p:txBody>
      </p:sp>
      <p:pic>
        <p:nvPicPr>
          <p:cNvPr id="15" name="Picture 14">
            <a:extLst>
              <a:ext uri="{FF2B5EF4-FFF2-40B4-BE49-F238E27FC236}">
                <a16:creationId xmlns:a16="http://schemas.microsoft.com/office/drawing/2014/main" id="{B9658005-FE94-A444-A115-42B1C508E2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342" y="1828800"/>
            <a:ext cx="952500" cy="952500"/>
          </a:xfrm>
          <a:prstGeom prst="rect">
            <a:avLst/>
          </a:prstGeom>
        </p:spPr>
      </p:pic>
      <p:sp>
        <p:nvSpPr>
          <p:cNvPr id="16" name="Rectangle 15">
            <a:extLst>
              <a:ext uri="{FF2B5EF4-FFF2-40B4-BE49-F238E27FC236}">
                <a16:creationId xmlns:a16="http://schemas.microsoft.com/office/drawing/2014/main" id="{0B2AF525-6BA6-DB4A-8A13-A8899934ADB4}"/>
              </a:ext>
            </a:extLst>
          </p:cNvPr>
          <p:cNvSpPr/>
          <p:nvPr/>
        </p:nvSpPr>
        <p:spPr>
          <a:xfrm>
            <a:off x="2945997" y="1966175"/>
            <a:ext cx="3039615" cy="415498"/>
          </a:xfrm>
          <a:prstGeom prst="rect">
            <a:avLst/>
          </a:prstGeom>
        </p:spPr>
        <p:txBody>
          <a:bodyPr wrap="none">
            <a:spAutoFit/>
          </a:bodyPr>
          <a:lstStyle/>
          <a:p>
            <a:r>
              <a:rPr lang="en-US" sz="2100" dirty="0">
                <a:solidFill>
                  <a:srgbClr val="0D47A1"/>
                </a:solidFill>
                <a:latin typeface="Roboto" panose="02000000000000000000" pitchFamily="2" charset="0"/>
                <a:ea typeface="Roboto" panose="02000000000000000000" pitchFamily="2" charset="0"/>
              </a:rPr>
              <a:t>Chrome developer tools</a:t>
            </a:r>
          </a:p>
        </p:txBody>
      </p:sp>
      <p:sp>
        <p:nvSpPr>
          <p:cNvPr id="21" name="Rectangle 20">
            <a:extLst>
              <a:ext uri="{FF2B5EF4-FFF2-40B4-BE49-F238E27FC236}">
                <a16:creationId xmlns:a16="http://schemas.microsoft.com/office/drawing/2014/main" id="{85E69E87-4D9B-CC4B-98C2-86DC621B2EC5}"/>
              </a:ext>
            </a:extLst>
          </p:cNvPr>
          <p:cNvSpPr/>
          <p:nvPr/>
        </p:nvSpPr>
        <p:spPr>
          <a:xfrm>
            <a:off x="3728693" y="2472882"/>
            <a:ext cx="1810111" cy="308418"/>
          </a:xfrm>
          <a:prstGeom prst="rect">
            <a:avLst/>
          </a:prstGeom>
        </p:spPr>
        <p:txBody>
          <a:bodyPr wrap="none">
            <a:spAutoFit/>
          </a:bodyPr>
          <a:lstStyle/>
          <a:p>
            <a:pPr algn="ctr"/>
            <a:r>
              <a:rPr lang="en-US" dirty="0">
                <a:solidFill>
                  <a:srgbClr val="0D47A1"/>
                </a:solidFill>
                <a:latin typeface="Roboto" panose="02000000000000000000" pitchFamily="2" charset="0"/>
                <a:ea typeface="Roboto" panose="02000000000000000000" pitchFamily="2" charset="0"/>
              </a:rPr>
              <a:t>console + debugger </a:t>
            </a:r>
          </a:p>
        </p:txBody>
      </p:sp>
    </p:spTree>
    <p:extLst>
      <p:ext uri="{BB962C8B-B14F-4D97-AF65-F5344CB8AC3E}">
        <p14:creationId xmlns:p14="http://schemas.microsoft.com/office/powerpoint/2010/main" val="907811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Debugging</a:t>
            </a:r>
          </a:p>
        </p:txBody>
      </p:sp>
      <p:pic>
        <p:nvPicPr>
          <p:cNvPr id="15" name="Picture 14">
            <a:extLst>
              <a:ext uri="{FF2B5EF4-FFF2-40B4-BE49-F238E27FC236}">
                <a16:creationId xmlns:a16="http://schemas.microsoft.com/office/drawing/2014/main" id="{B9658005-FE94-A444-A115-42B1C508E2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1342" y="1828800"/>
            <a:ext cx="952500" cy="952500"/>
          </a:xfrm>
          <a:prstGeom prst="rect">
            <a:avLst/>
          </a:prstGeom>
        </p:spPr>
      </p:pic>
      <p:sp>
        <p:nvSpPr>
          <p:cNvPr id="16" name="Rectangle 15">
            <a:extLst>
              <a:ext uri="{FF2B5EF4-FFF2-40B4-BE49-F238E27FC236}">
                <a16:creationId xmlns:a16="http://schemas.microsoft.com/office/drawing/2014/main" id="{0B2AF525-6BA6-DB4A-8A13-A8899934ADB4}"/>
              </a:ext>
            </a:extLst>
          </p:cNvPr>
          <p:cNvSpPr/>
          <p:nvPr/>
        </p:nvSpPr>
        <p:spPr>
          <a:xfrm>
            <a:off x="2945997" y="1966175"/>
            <a:ext cx="3039615" cy="415498"/>
          </a:xfrm>
          <a:prstGeom prst="rect">
            <a:avLst/>
          </a:prstGeom>
        </p:spPr>
        <p:txBody>
          <a:bodyPr wrap="none">
            <a:spAutoFit/>
          </a:bodyPr>
          <a:lstStyle/>
          <a:p>
            <a:r>
              <a:rPr lang="en-US" sz="2100" dirty="0">
                <a:solidFill>
                  <a:srgbClr val="0D47A1"/>
                </a:solidFill>
                <a:latin typeface="Roboto" panose="02000000000000000000" pitchFamily="2" charset="0"/>
                <a:ea typeface="Roboto" panose="02000000000000000000" pitchFamily="2" charset="0"/>
              </a:rPr>
              <a:t>Chrome developer tools</a:t>
            </a:r>
          </a:p>
        </p:txBody>
      </p:sp>
      <p:sp>
        <p:nvSpPr>
          <p:cNvPr id="21" name="Rectangle 20">
            <a:extLst>
              <a:ext uri="{FF2B5EF4-FFF2-40B4-BE49-F238E27FC236}">
                <a16:creationId xmlns:a16="http://schemas.microsoft.com/office/drawing/2014/main" id="{389C76D5-8775-A841-B070-FB414648AF46}"/>
              </a:ext>
            </a:extLst>
          </p:cNvPr>
          <p:cNvSpPr/>
          <p:nvPr/>
        </p:nvSpPr>
        <p:spPr>
          <a:xfrm>
            <a:off x="3728693" y="2472882"/>
            <a:ext cx="1810111" cy="308418"/>
          </a:xfrm>
          <a:prstGeom prst="rect">
            <a:avLst/>
          </a:prstGeom>
        </p:spPr>
        <p:txBody>
          <a:bodyPr wrap="none">
            <a:spAutoFit/>
          </a:bodyPr>
          <a:lstStyle/>
          <a:p>
            <a:pPr algn="ctr"/>
            <a:r>
              <a:rPr lang="en-US" dirty="0">
                <a:solidFill>
                  <a:srgbClr val="0D47A1"/>
                </a:solidFill>
                <a:latin typeface="Roboto" panose="02000000000000000000" pitchFamily="2" charset="0"/>
                <a:ea typeface="Roboto" panose="02000000000000000000" pitchFamily="2" charset="0"/>
              </a:rPr>
              <a:t>console + debugger </a:t>
            </a:r>
          </a:p>
        </p:txBody>
      </p:sp>
      <p:grpSp>
        <p:nvGrpSpPr>
          <p:cNvPr id="20" name="Group 19">
            <a:extLst>
              <a:ext uri="{FF2B5EF4-FFF2-40B4-BE49-F238E27FC236}">
                <a16:creationId xmlns:a16="http://schemas.microsoft.com/office/drawing/2014/main" id="{8CE7CD63-A877-DF41-AB3D-251E5217214B}"/>
              </a:ext>
            </a:extLst>
          </p:cNvPr>
          <p:cNvGrpSpPr/>
          <p:nvPr/>
        </p:nvGrpSpPr>
        <p:grpSpPr>
          <a:xfrm>
            <a:off x="2958371" y="1495588"/>
            <a:ext cx="3835073" cy="3290258"/>
            <a:chOff x="2945997" y="1335333"/>
            <a:chExt cx="3835073" cy="3290258"/>
          </a:xfrm>
        </p:grpSpPr>
        <p:pic>
          <p:nvPicPr>
            <p:cNvPr id="18" name="Picture 17">
              <a:extLst>
                <a:ext uri="{FF2B5EF4-FFF2-40B4-BE49-F238E27FC236}">
                  <a16:creationId xmlns:a16="http://schemas.microsoft.com/office/drawing/2014/main" id="{A33779ED-48FB-D148-A082-6C5FDFB5E88E}"/>
                </a:ext>
              </a:extLst>
            </p:cNvPr>
            <p:cNvPicPr>
              <a:picLocks noChangeAspect="1"/>
            </p:cNvPicPr>
            <p:nvPr/>
          </p:nvPicPr>
          <p:blipFill>
            <a:blip r:embed="rId5"/>
            <a:stretch>
              <a:fillRect/>
            </a:stretch>
          </p:blipFill>
          <p:spPr>
            <a:xfrm>
              <a:off x="2945997" y="1335333"/>
              <a:ext cx="3835073" cy="3290258"/>
            </a:xfrm>
            <a:prstGeom prst="rect">
              <a:avLst/>
            </a:prstGeom>
          </p:spPr>
        </p:pic>
        <p:sp>
          <p:nvSpPr>
            <p:cNvPr id="19" name="Rounded Rectangle 18">
              <a:extLst>
                <a:ext uri="{FF2B5EF4-FFF2-40B4-BE49-F238E27FC236}">
                  <a16:creationId xmlns:a16="http://schemas.microsoft.com/office/drawing/2014/main" id="{E66BD50F-B90E-DB41-9581-7DF54609A988}"/>
                </a:ext>
              </a:extLst>
            </p:cNvPr>
            <p:cNvSpPr/>
            <p:nvPr/>
          </p:nvSpPr>
          <p:spPr>
            <a:xfrm>
              <a:off x="3016576" y="3918228"/>
              <a:ext cx="2045616" cy="33887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309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Angular - Debugging</a:t>
            </a:r>
          </a:p>
        </p:txBody>
      </p:sp>
      <p:grpSp>
        <p:nvGrpSpPr>
          <p:cNvPr id="6" name="Group 5">
            <a:extLst>
              <a:ext uri="{FF2B5EF4-FFF2-40B4-BE49-F238E27FC236}">
                <a16:creationId xmlns:a16="http://schemas.microsoft.com/office/drawing/2014/main" id="{C09A28A1-939E-0547-A754-CE20B60421E8}"/>
              </a:ext>
            </a:extLst>
          </p:cNvPr>
          <p:cNvGrpSpPr/>
          <p:nvPr/>
        </p:nvGrpSpPr>
        <p:grpSpPr>
          <a:xfrm>
            <a:off x="1701342" y="3526328"/>
            <a:ext cx="5167524" cy="952500"/>
            <a:chOff x="1286562" y="3488620"/>
            <a:chExt cx="5167524" cy="952500"/>
          </a:xfrm>
        </p:grpSpPr>
        <p:pic>
          <p:nvPicPr>
            <p:cNvPr id="3" name="Picture 2">
              <a:extLst>
                <a:ext uri="{FF2B5EF4-FFF2-40B4-BE49-F238E27FC236}">
                  <a16:creationId xmlns:a16="http://schemas.microsoft.com/office/drawing/2014/main" id="{A8DA3136-77B8-6B4C-A799-E928255E9A20}"/>
                </a:ext>
              </a:extLst>
            </p:cNvPr>
            <p:cNvPicPr>
              <a:picLocks noChangeAspect="1"/>
            </p:cNvPicPr>
            <p:nvPr/>
          </p:nvPicPr>
          <p:blipFill>
            <a:blip r:embed="rId4"/>
            <a:stretch>
              <a:fillRect/>
            </a:stretch>
          </p:blipFill>
          <p:spPr>
            <a:xfrm>
              <a:off x="1286562" y="3488620"/>
              <a:ext cx="952500" cy="952500"/>
            </a:xfrm>
            <a:prstGeom prst="rect">
              <a:avLst/>
            </a:prstGeom>
          </p:spPr>
        </p:pic>
        <p:grpSp>
          <p:nvGrpSpPr>
            <p:cNvPr id="5" name="Group 4">
              <a:extLst>
                <a:ext uri="{FF2B5EF4-FFF2-40B4-BE49-F238E27FC236}">
                  <a16:creationId xmlns:a16="http://schemas.microsoft.com/office/drawing/2014/main" id="{133E8BE6-4F94-A046-91B8-07638C3FF270}"/>
                </a:ext>
              </a:extLst>
            </p:cNvPr>
            <p:cNvGrpSpPr/>
            <p:nvPr/>
          </p:nvGrpSpPr>
          <p:grpSpPr>
            <a:xfrm>
              <a:off x="2531217" y="3625995"/>
              <a:ext cx="3922869" cy="815125"/>
              <a:chOff x="2531217" y="3625995"/>
              <a:chExt cx="3922869" cy="815125"/>
            </a:xfrm>
          </p:grpSpPr>
          <p:sp>
            <p:nvSpPr>
              <p:cNvPr id="4" name="Rectangle 3">
                <a:extLst>
                  <a:ext uri="{FF2B5EF4-FFF2-40B4-BE49-F238E27FC236}">
                    <a16:creationId xmlns:a16="http://schemas.microsoft.com/office/drawing/2014/main" id="{D52FB528-ED14-4B47-A756-983D0F415BA3}"/>
                  </a:ext>
                </a:extLst>
              </p:cNvPr>
              <p:cNvSpPr/>
              <p:nvPr/>
            </p:nvSpPr>
            <p:spPr>
              <a:xfrm>
                <a:off x="2531217" y="3625995"/>
                <a:ext cx="3922869" cy="415498"/>
              </a:xfrm>
              <a:prstGeom prst="rect">
                <a:avLst/>
              </a:prstGeom>
            </p:spPr>
            <p:txBody>
              <a:bodyPr wrap="none">
                <a:spAutoFit/>
              </a:bodyPr>
              <a:lstStyle/>
              <a:p>
                <a:r>
                  <a:rPr lang="en-US" sz="2100" dirty="0">
                    <a:solidFill>
                      <a:srgbClr val="0D47A1"/>
                    </a:solidFill>
                    <a:latin typeface="Roboto" panose="02000000000000000000" pitchFamily="2" charset="0"/>
                    <a:ea typeface="Roboto" panose="02000000000000000000" pitchFamily="2" charset="0"/>
                  </a:rPr>
                  <a:t>Augury – extension for Chrome</a:t>
                </a:r>
              </a:p>
            </p:txBody>
          </p:sp>
          <p:sp>
            <p:nvSpPr>
              <p:cNvPr id="11" name="Rectangle 10">
                <a:extLst>
                  <a:ext uri="{FF2B5EF4-FFF2-40B4-BE49-F238E27FC236}">
                    <a16:creationId xmlns:a16="http://schemas.microsoft.com/office/drawing/2014/main" id="{80DE1CF0-7E28-5746-8B1F-A13D177E648C}"/>
                  </a:ext>
                </a:extLst>
              </p:cNvPr>
              <p:cNvSpPr/>
              <p:nvPr/>
            </p:nvSpPr>
            <p:spPr>
              <a:xfrm>
                <a:off x="3313913" y="4132702"/>
                <a:ext cx="2172390" cy="308418"/>
              </a:xfrm>
              <a:prstGeom prst="rect">
                <a:avLst/>
              </a:prstGeom>
            </p:spPr>
            <p:txBody>
              <a:bodyPr wrap="none">
                <a:spAutoFit/>
              </a:bodyPr>
              <a:lstStyle/>
              <a:p>
                <a:pPr algn="ctr"/>
                <a:r>
                  <a:rPr lang="en-US" dirty="0">
                    <a:solidFill>
                      <a:srgbClr val="0D47A1"/>
                    </a:solidFill>
                    <a:latin typeface="Roboto" panose="02000000000000000000" pitchFamily="2" charset="0"/>
                    <a:ea typeface="Roboto" panose="02000000000000000000" pitchFamily="2" charset="0"/>
                  </a:rPr>
                  <a:t>https://</a:t>
                </a:r>
                <a:r>
                  <a:rPr lang="en-US" dirty="0" err="1">
                    <a:solidFill>
                      <a:srgbClr val="0D47A1"/>
                    </a:solidFill>
                    <a:latin typeface="Roboto" panose="02000000000000000000" pitchFamily="2" charset="0"/>
                    <a:ea typeface="Roboto" panose="02000000000000000000" pitchFamily="2" charset="0"/>
                  </a:rPr>
                  <a:t>augury.angular.io</a:t>
                </a:r>
                <a:endParaRPr lang="en-US" dirty="0">
                  <a:solidFill>
                    <a:srgbClr val="0D47A1"/>
                  </a:solidFill>
                  <a:latin typeface="Roboto" panose="02000000000000000000" pitchFamily="2" charset="0"/>
                  <a:ea typeface="Roboto" panose="02000000000000000000" pitchFamily="2" charset="0"/>
                </a:endParaRPr>
              </a:p>
            </p:txBody>
          </p:sp>
        </p:grpSp>
      </p:grpSp>
      <p:pic>
        <p:nvPicPr>
          <p:cNvPr id="15" name="Picture 14">
            <a:extLst>
              <a:ext uri="{FF2B5EF4-FFF2-40B4-BE49-F238E27FC236}">
                <a16:creationId xmlns:a16="http://schemas.microsoft.com/office/drawing/2014/main" id="{B9658005-FE94-A444-A115-42B1C508E2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01342" y="1828800"/>
            <a:ext cx="952500" cy="952500"/>
          </a:xfrm>
          <a:prstGeom prst="rect">
            <a:avLst/>
          </a:prstGeom>
        </p:spPr>
      </p:pic>
      <p:sp>
        <p:nvSpPr>
          <p:cNvPr id="16" name="Rectangle 15">
            <a:extLst>
              <a:ext uri="{FF2B5EF4-FFF2-40B4-BE49-F238E27FC236}">
                <a16:creationId xmlns:a16="http://schemas.microsoft.com/office/drawing/2014/main" id="{0B2AF525-6BA6-DB4A-8A13-A8899934ADB4}"/>
              </a:ext>
            </a:extLst>
          </p:cNvPr>
          <p:cNvSpPr/>
          <p:nvPr/>
        </p:nvSpPr>
        <p:spPr>
          <a:xfrm>
            <a:off x="2945997" y="1966175"/>
            <a:ext cx="3039615" cy="415498"/>
          </a:xfrm>
          <a:prstGeom prst="rect">
            <a:avLst/>
          </a:prstGeom>
        </p:spPr>
        <p:txBody>
          <a:bodyPr wrap="none">
            <a:spAutoFit/>
          </a:bodyPr>
          <a:lstStyle/>
          <a:p>
            <a:r>
              <a:rPr lang="en-US" sz="2100" dirty="0">
                <a:solidFill>
                  <a:srgbClr val="0D47A1"/>
                </a:solidFill>
                <a:latin typeface="Roboto" panose="02000000000000000000" pitchFamily="2" charset="0"/>
                <a:ea typeface="Roboto" panose="02000000000000000000" pitchFamily="2" charset="0"/>
              </a:rPr>
              <a:t>Chrome developer tools</a:t>
            </a:r>
          </a:p>
        </p:txBody>
      </p:sp>
      <p:sp>
        <p:nvSpPr>
          <p:cNvPr id="21" name="Rectangle 20">
            <a:extLst>
              <a:ext uri="{FF2B5EF4-FFF2-40B4-BE49-F238E27FC236}">
                <a16:creationId xmlns:a16="http://schemas.microsoft.com/office/drawing/2014/main" id="{E1DFA5FB-F919-7645-BE55-4855E80D0D5D}"/>
              </a:ext>
            </a:extLst>
          </p:cNvPr>
          <p:cNvSpPr/>
          <p:nvPr/>
        </p:nvSpPr>
        <p:spPr>
          <a:xfrm>
            <a:off x="3728693" y="2472882"/>
            <a:ext cx="1810111" cy="308418"/>
          </a:xfrm>
          <a:prstGeom prst="rect">
            <a:avLst/>
          </a:prstGeom>
        </p:spPr>
        <p:txBody>
          <a:bodyPr wrap="none">
            <a:spAutoFit/>
          </a:bodyPr>
          <a:lstStyle/>
          <a:p>
            <a:pPr algn="ctr"/>
            <a:r>
              <a:rPr lang="en-US" dirty="0">
                <a:solidFill>
                  <a:srgbClr val="0D47A1"/>
                </a:solidFill>
                <a:latin typeface="Roboto" panose="02000000000000000000" pitchFamily="2" charset="0"/>
                <a:ea typeface="Roboto" panose="02000000000000000000" pitchFamily="2" charset="0"/>
              </a:rPr>
              <a:t>console + debugger </a:t>
            </a:r>
          </a:p>
        </p:txBody>
      </p:sp>
    </p:spTree>
    <p:extLst>
      <p:ext uri="{BB962C8B-B14F-4D97-AF65-F5344CB8AC3E}">
        <p14:creationId xmlns:p14="http://schemas.microsoft.com/office/powerpoint/2010/main" val="3033706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BCE0AB-CB12-A542-8C22-C31DF3055B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4934" y="-19050"/>
            <a:ext cx="10193868" cy="5734050"/>
          </a:xfrm>
          <a:prstGeom prst="rect">
            <a:avLst/>
          </a:prstGeom>
        </p:spPr>
      </p:pic>
      <p:pic>
        <p:nvPicPr>
          <p:cNvPr id="3" name="Picture 2">
            <a:extLst>
              <a:ext uri="{FF2B5EF4-FFF2-40B4-BE49-F238E27FC236}">
                <a16:creationId xmlns:a16="http://schemas.microsoft.com/office/drawing/2014/main" id="{8C8B1DD8-0B36-BB43-832B-D6E25B10DB93}"/>
              </a:ext>
            </a:extLst>
          </p:cNvPr>
          <p:cNvPicPr>
            <a:picLocks noChangeAspect="1"/>
          </p:cNvPicPr>
          <p:nvPr/>
        </p:nvPicPr>
        <p:blipFill>
          <a:blip r:embed="rId3"/>
          <a:stretch>
            <a:fillRect/>
          </a:stretch>
        </p:blipFill>
        <p:spPr>
          <a:xfrm>
            <a:off x="2682828" y="958803"/>
            <a:ext cx="3778343" cy="3778343"/>
          </a:xfrm>
          <a:prstGeom prst="rect">
            <a:avLst/>
          </a:prstGeom>
          <a:effectLst>
            <a:glow rad="63500">
              <a:schemeClr val="bg1"/>
            </a:glow>
            <a:outerShdw blurRad="50800" dist="38100" dir="2700000" algn="tl" rotWithShape="0">
              <a:prstClr val="black">
                <a:alpha val="40000"/>
              </a:prstClr>
            </a:outerShdw>
          </a:effectLst>
        </p:spPr>
      </p:pic>
    </p:spTree>
    <p:extLst>
      <p:ext uri="{BB962C8B-B14F-4D97-AF65-F5344CB8AC3E}">
        <p14:creationId xmlns:p14="http://schemas.microsoft.com/office/powerpoint/2010/main" val="242795269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175E7DA-3C02-5646-82FF-7556EC4DD95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660530"/>
            <a:ext cx="9144000" cy="5054470"/>
          </a:xfrm>
          <a:prstGeom prst="rect">
            <a:avLst/>
          </a:prstGeom>
        </p:spPr>
      </p:pic>
      <p:grpSp>
        <p:nvGrpSpPr>
          <p:cNvPr id="18" name="Group 17">
            <a:extLst>
              <a:ext uri="{FF2B5EF4-FFF2-40B4-BE49-F238E27FC236}">
                <a16:creationId xmlns:a16="http://schemas.microsoft.com/office/drawing/2014/main" id="{0E80BFEE-09FA-734B-AE31-BF4BD3E636C4}"/>
              </a:ext>
            </a:extLst>
          </p:cNvPr>
          <p:cNvGrpSpPr/>
          <p:nvPr/>
        </p:nvGrpSpPr>
        <p:grpSpPr>
          <a:xfrm>
            <a:off x="0" y="0"/>
            <a:ext cx="9144000" cy="689610"/>
            <a:chOff x="0" y="-16173"/>
            <a:chExt cx="12192000" cy="919480"/>
          </a:xfrm>
        </p:grpSpPr>
        <p:sp>
          <p:nvSpPr>
            <p:cNvPr id="19" name="Rectangle 18">
              <a:extLst>
                <a:ext uri="{FF2B5EF4-FFF2-40B4-BE49-F238E27FC236}">
                  <a16:creationId xmlns:a16="http://schemas.microsoft.com/office/drawing/2014/main" id="{30F769EA-58D9-3648-BEA1-B31C0911A88C}"/>
                </a:ext>
              </a:extLst>
            </p:cNvPr>
            <p:cNvSpPr/>
            <p:nvPr/>
          </p:nvSpPr>
          <p:spPr>
            <a:xfrm>
              <a:off x="0" y="-16173"/>
              <a:ext cx="12192000" cy="880707"/>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20" name="Picture 19">
              <a:extLst>
                <a:ext uri="{FF2B5EF4-FFF2-40B4-BE49-F238E27FC236}">
                  <a16:creationId xmlns:a16="http://schemas.microsoft.com/office/drawing/2014/main" id="{58B65F0D-DEEF-E34A-82D7-C952E86CE7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1" name="Title 1">
            <a:extLst>
              <a:ext uri="{FF2B5EF4-FFF2-40B4-BE49-F238E27FC236}">
                <a16:creationId xmlns:a16="http://schemas.microsoft.com/office/drawing/2014/main" id="{4CE212DB-26DD-A140-8489-5CDE1B234F9C}"/>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It’s your turn …</a:t>
            </a:r>
          </a:p>
        </p:txBody>
      </p:sp>
    </p:spTree>
    <p:extLst>
      <p:ext uri="{BB962C8B-B14F-4D97-AF65-F5344CB8AC3E}">
        <p14:creationId xmlns:p14="http://schemas.microsoft.com/office/powerpoint/2010/main" val="1662139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Links</a:t>
            </a:r>
          </a:p>
        </p:txBody>
      </p:sp>
      <p:grpSp>
        <p:nvGrpSpPr>
          <p:cNvPr id="32" name="Group 31">
            <a:extLst>
              <a:ext uri="{FF2B5EF4-FFF2-40B4-BE49-F238E27FC236}">
                <a16:creationId xmlns:a16="http://schemas.microsoft.com/office/drawing/2014/main" id="{E1D44C7D-2687-B84A-968C-EFBF1062C1E4}"/>
              </a:ext>
            </a:extLst>
          </p:cNvPr>
          <p:cNvGrpSpPr/>
          <p:nvPr/>
        </p:nvGrpSpPr>
        <p:grpSpPr>
          <a:xfrm>
            <a:off x="683895" y="1181063"/>
            <a:ext cx="7831456" cy="1826538"/>
            <a:chOff x="683895" y="1411962"/>
            <a:chExt cx="7831456" cy="1826538"/>
          </a:xfrm>
        </p:grpSpPr>
        <p:grpSp>
          <p:nvGrpSpPr>
            <p:cNvPr id="31" name="Group 30">
              <a:extLst>
                <a:ext uri="{FF2B5EF4-FFF2-40B4-BE49-F238E27FC236}">
                  <a16:creationId xmlns:a16="http://schemas.microsoft.com/office/drawing/2014/main" id="{77EFBD45-1728-5E43-9EE7-34407FB08B2A}"/>
                </a:ext>
              </a:extLst>
            </p:cNvPr>
            <p:cNvGrpSpPr/>
            <p:nvPr/>
          </p:nvGrpSpPr>
          <p:grpSpPr>
            <a:xfrm>
              <a:off x="683895" y="1411962"/>
              <a:ext cx="3478530" cy="1826538"/>
              <a:chOff x="683895" y="1411962"/>
              <a:chExt cx="3478530" cy="1826538"/>
            </a:xfrm>
          </p:grpSpPr>
          <p:sp>
            <p:nvSpPr>
              <p:cNvPr id="7" name="Rectangle 6">
                <a:extLst>
                  <a:ext uri="{FF2B5EF4-FFF2-40B4-BE49-F238E27FC236}">
                    <a16:creationId xmlns:a16="http://schemas.microsoft.com/office/drawing/2014/main" id="{9B4DDFE3-0A26-A046-9714-D02439560C43}"/>
                  </a:ext>
                </a:extLst>
              </p:cNvPr>
              <p:cNvSpPr/>
              <p:nvPr/>
            </p:nvSpPr>
            <p:spPr>
              <a:xfrm>
                <a:off x="683895" y="1411962"/>
                <a:ext cx="3478530" cy="1826538"/>
              </a:xfrm>
              <a:prstGeom prst="rect">
                <a:avLst/>
              </a:prstGeom>
              <a:solidFill>
                <a:schemeClr val="bg1">
                  <a:lumMod val="95000"/>
                </a:schemeClr>
              </a:solidFill>
              <a:ln>
                <a:solidFill>
                  <a:srgbClr val="2A6DCD"/>
                </a:soli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A2585DE-5F72-534E-9016-A7AAC763E813}"/>
                  </a:ext>
                </a:extLst>
              </p:cNvPr>
              <p:cNvGrpSpPr/>
              <p:nvPr/>
            </p:nvGrpSpPr>
            <p:grpSpPr>
              <a:xfrm>
                <a:off x="771567" y="1453039"/>
                <a:ext cx="3167651" cy="1577712"/>
                <a:chOff x="771567" y="1453039"/>
                <a:chExt cx="3167651" cy="1577712"/>
              </a:xfrm>
            </p:grpSpPr>
            <p:sp>
              <p:nvSpPr>
                <p:cNvPr id="16" name="Rectangle 15">
                  <a:extLst>
                    <a:ext uri="{FF2B5EF4-FFF2-40B4-BE49-F238E27FC236}">
                      <a16:creationId xmlns:a16="http://schemas.microsoft.com/office/drawing/2014/main" id="{0B2AF525-6BA6-DB4A-8A13-A8899934ADB4}"/>
                    </a:ext>
                  </a:extLst>
                </p:cNvPr>
                <p:cNvSpPr/>
                <p:nvPr/>
              </p:nvSpPr>
              <p:spPr>
                <a:xfrm>
                  <a:off x="899603" y="2110428"/>
                  <a:ext cx="3039615" cy="415498"/>
                </a:xfrm>
                <a:prstGeom prst="rect">
                  <a:avLst/>
                </a:prstGeom>
              </p:spPr>
              <p:txBody>
                <a:bodyPr wrap="none">
                  <a:spAutoFit/>
                </a:bodyPr>
                <a:lstStyle/>
                <a:p>
                  <a:pPr algn="ctr"/>
                  <a:r>
                    <a:rPr lang="en-US" sz="2100" dirty="0">
                      <a:solidFill>
                        <a:srgbClr val="0D47A1"/>
                      </a:solidFill>
                      <a:latin typeface="Roboto" panose="02000000000000000000" pitchFamily="2" charset="0"/>
                      <a:ea typeface="Roboto" panose="02000000000000000000" pitchFamily="2" charset="0"/>
                    </a:rPr>
                    <a:t>https://</a:t>
                  </a:r>
                  <a:r>
                    <a:rPr lang="en-US" sz="2100" dirty="0" err="1">
                      <a:solidFill>
                        <a:srgbClr val="0D47A1"/>
                      </a:solidFill>
                      <a:latin typeface="Roboto" panose="02000000000000000000" pitchFamily="2" charset="0"/>
                      <a:ea typeface="Roboto" panose="02000000000000000000" pitchFamily="2" charset="0"/>
                    </a:rPr>
                    <a:t>angular.io</a:t>
                  </a:r>
                  <a:r>
                    <a:rPr lang="en-US" sz="2100" dirty="0">
                      <a:solidFill>
                        <a:srgbClr val="0D47A1"/>
                      </a:solidFill>
                      <a:latin typeface="Roboto" panose="02000000000000000000" pitchFamily="2" charset="0"/>
                      <a:ea typeface="Roboto" panose="02000000000000000000" pitchFamily="2" charset="0"/>
                    </a:rPr>
                    <a:t>/docs</a:t>
                  </a:r>
                </a:p>
              </p:txBody>
            </p:sp>
            <p:sp>
              <p:nvSpPr>
                <p:cNvPr id="14" name="Rectangle 13">
                  <a:extLst>
                    <a:ext uri="{FF2B5EF4-FFF2-40B4-BE49-F238E27FC236}">
                      <a16:creationId xmlns:a16="http://schemas.microsoft.com/office/drawing/2014/main" id="{FFFAC7B1-2E3D-6446-8DE0-4D2E12B151F7}"/>
                    </a:ext>
                  </a:extLst>
                </p:cNvPr>
                <p:cNvSpPr/>
                <p:nvPr/>
              </p:nvSpPr>
              <p:spPr>
                <a:xfrm>
                  <a:off x="1114426" y="2615253"/>
                  <a:ext cx="2618024" cy="415498"/>
                </a:xfrm>
                <a:prstGeom prst="rect">
                  <a:avLst/>
                </a:prstGeom>
              </p:spPr>
              <p:txBody>
                <a:bodyPr wrap="none">
                  <a:spAutoFit/>
                </a:bodyPr>
                <a:lstStyle/>
                <a:p>
                  <a:pPr algn="ctr"/>
                  <a:r>
                    <a:rPr lang="en-US" sz="2100" dirty="0">
                      <a:solidFill>
                        <a:srgbClr val="0D47A1"/>
                      </a:solidFill>
                      <a:latin typeface="Roboto" panose="02000000000000000000" pitchFamily="2" charset="0"/>
                      <a:ea typeface="Roboto" panose="02000000000000000000" pitchFamily="2" charset="0"/>
                    </a:rPr>
                    <a:t>https://</a:t>
                  </a:r>
                  <a:r>
                    <a:rPr lang="en-US" sz="2100" dirty="0" err="1">
                      <a:solidFill>
                        <a:srgbClr val="0D47A1"/>
                      </a:solidFill>
                      <a:latin typeface="Roboto" panose="02000000000000000000" pitchFamily="2" charset="0"/>
                      <a:ea typeface="Roboto" panose="02000000000000000000" pitchFamily="2" charset="0"/>
                    </a:rPr>
                    <a:t>cli.angular.io</a:t>
                  </a:r>
                  <a:endParaRPr lang="en-US" sz="2100" dirty="0">
                    <a:solidFill>
                      <a:srgbClr val="0D47A1"/>
                    </a:solidFill>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23D7D297-9A50-BC4D-AF21-63D06A56BFA2}"/>
                    </a:ext>
                  </a:extLst>
                </p:cNvPr>
                <p:cNvSpPr/>
                <p:nvPr/>
              </p:nvSpPr>
              <p:spPr>
                <a:xfrm>
                  <a:off x="771567" y="1453039"/>
                  <a:ext cx="1394934" cy="415498"/>
                </a:xfrm>
                <a:prstGeom prst="rect">
                  <a:avLst/>
                </a:prstGeom>
              </p:spPr>
              <p:txBody>
                <a:bodyPr wrap="none">
                  <a:spAutoFit/>
                </a:bodyPr>
                <a:lstStyle/>
                <a:p>
                  <a:r>
                    <a:rPr lang="en-US" sz="2100" u="sng" dirty="0">
                      <a:solidFill>
                        <a:srgbClr val="0D47A1"/>
                      </a:solidFill>
                      <a:latin typeface="Roboto" panose="02000000000000000000" pitchFamily="2" charset="0"/>
                      <a:ea typeface="Roboto" panose="02000000000000000000" pitchFamily="2" charset="0"/>
                    </a:rPr>
                    <a:t>Reference</a:t>
                  </a:r>
                </a:p>
              </p:txBody>
            </p:sp>
          </p:grpSp>
        </p:grpSp>
        <p:grpSp>
          <p:nvGrpSpPr>
            <p:cNvPr id="29" name="Group 28">
              <a:extLst>
                <a:ext uri="{FF2B5EF4-FFF2-40B4-BE49-F238E27FC236}">
                  <a16:creationId xmlns:a16="http://schemas.microsoft.com/office/drawing/2014/main" id="{60566C62-FA47-1B44-965B-1E2E6A436504}"/>
                </a:ext>
              </a:extLst>
            </p:cNvPr>
            <p:cNvGrpSpPr/>
            <p:nvPr/>
          </p:nvGrpSpPr>
          <p:grpSpPr>
            <a:xfrm>
              <a:off x="5036821" y="1411962"/>
              <a:ext cx="3478530" cy="1826538"/>
              <a:chOff x="5036821" y="1411962"/>
              <a:chExt cx="3478530" cy="1826538"/>
            </a:xfrm>
          </p:grpSpPr>
          <p:grpSp>
            <p:nvGrpSpPr>
              <p:cNvPr id="12" name="Group 11">
                <a:extLst>
                  <a:ext uri="{FF2B5EF4-FFF2-40B4-BE49-F238E27FC236}">
                    <a16:creationId xmlns:a16="http://schemas.microsoft.com/office/drawing/2014/main" id="{C96523AE-498C-9E4A-8BCF-E7137974CDBB}"/>
                  </a:ext>
                </a:extLst>
              </p:cNvPr>
              <p:cNvGrpSpPr/>
              <p:nvPr/>
            </p:nvGrpSpPr>
            <p:grpSpPr>
              <a:xfrm>
                <a:off x="5036821" y="1411962"/>
                <a:ext cx="3478530" cy="1826538"/>
                <a:chOff x="680145" y="3472154"/>
                <a:chExt cx="3478530" cy="1826538"/>
              </a:xfrm>
            </p:grpSpPr>
            <p:sp>
              <p:nvSpPr>
                <p:cNvPr id="22" name="Rectangle 21">
                  <a:extLst>
                    <a:ext uri="{FF2B5EF4-FFF2-40B4-BE49-F238E27FC236}">
                      <a16:creationId xmlns:a16="http://schemas.microsoft.com/office/drawing/2014/main" id="{1CBBA213-C91A-9649-B94C-36F4A12825A4}"/>
                    </a:ext>
                  </a:extLst>
                </p:cNvPr>
                <p:cNvSpPr/>
                <p:nvPr/>
              </p:nvSpPr>
              <p:spPr>
                <a:xfrm>
                  <a:off x="680145" y="3472154"/>
                  <a:ext cx="3478530" cy="1826538"/>
                </a:xfrm>
                <a:prstGeom prst="rect">
                  <a:avLst/>
                </a:prstGeom>
                <a:solidFill>
                  <a:schemeClr val="bg1">
                    <a:lumMod val="95000"/>
                  </a:schemeClr>
                </a:solidFill>
                <a:ln>
                  <a:solidFill>
                    <a:srgbClr val="2A6DCD"/>
                  </a:soli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01F15CE-DCD3-CA48-946A-CF6E914C08E6}"/>
                    </a:ext>
                  </a:extLst>
                </p:cNvPr>
                <p:cNvSpPr/>
                <p:nvPr/>
              </p:nvSpPr>
              <p:spPr>
                <a:xfrm>
                  <a:off x="771566" y="3521468"/>
                  <a:ext cx="768159" cy="415498"/>
                </a:xfrm>
                <a:prstGeom prst="rect">
                  <a:avLst/>
                </a:prstGeom>
              </p:spPr>
              <p:txBody>
                <a:bodyPr wrap="none">
                  <a:spAutoFit/>
                </a:bodyPr>
                <a:lstStyle/>
                <a:p>
                  <a:r>
                    <a:rPr lang="en-US" sz="2100" u="sng" dirty="0">
                      <a:solidFill>
                        <a:srgbClr val="0D47A1"/>
                      </a:solidFill>
                      <a:latin typeface="Roboto" panose="02000000000000000000" pitchFamily="2" charset="0"/>
                      <a:ea typeface="Roboto" panose="02000000000000000000" pitchFamily="2" charset="0"/>
                    </a:rPr>
                    <a:t>Style</a:t>
                  </a:r>
                </a:p>
              </p:txBody>
            </p:sp>
          </p:grpSp>
          <p:sp>
            <p:nvSpPr>
              <p:cNvPr id="19" name="Rectangle 18">
                <a:extLst>
                  <a:ext uri="{FF2B5EF4-FFF2-40B4-BE49-F238E27FC236}">
                    <a16:creationId xmlns:a16="http://schemas.microsoft.com/office/drawing/2014/main" id="{36966D23-AD0B-2043-B0E6-91F64F5C8B26}"/>
                  </a:ext>
                </a:extLst>
              </p:cNvPr>
              <p:cNvSpPr/>
              <p:nvPr/>
            </p:nvSpPr>
            <p:spPr>
              <a:xfrm>
                <a:off x="5128242" y="2105934"/>
                <a:ext cx="3326552" cy="415498"/>
              </a:xfrm>
              <a:prstGeom prst="rect">
                <a:avLst/>
              </a:prstGeom>
            </p:spPr>
            <p:txBody>
              <a:bodyPr wrap="none">
                <a:spAutoFit/>
              </a:bodyPr>
              <a:lstStyle/>
              <a:p>
                <a:pPr algn="ctr"/>
                <a:r>
                  <a:rPr lang="en-US" sz="2100" dirty="0">
                    <a:solidFill>
                      <a:srgbClr val="0D47A1"/>
                    </a:solidFill>
                    <a:latin typeface="Roboto" panose="02000000000000000000" pitchFamily="2" charset="0"/>
                    <a:ea typeface="Roboto" panose="02000000000000000000" pitchFamily="2" charset="0"/>
                  </a:rPr>
                  <a:t>https://</a:t>
                </a:r>
                <a:r>
                  <a:rPr lang="en-US" sz="2100" dirty="0" err="1">
                    <a:solidFill>
                      <a:srgbClr val="0D47A1"/>
                    </a:solidFill>
                    <a:latin typeface="Roboto" panose="02000000000000000000" pitchFamily="2" charset="0"/>
                    <a:ea typeface="Roboto" panose="02000000000000000000" pitchFamily="2" charset="0"/>
                  </a:rPr>
                  <a:t>material.angular.io</a:t>
                </a:r>
                <a:endParaRPr lang="en-US" sz="2100" dirty="0">
                  <a:solidFill>
                    <a:srgbClr val="0D47A1"/>
                  </a:solidFill>
                  <a:latin typeface="Roboto" panose="02000000000000000000" pitchFamily="2" charset="0"/>
                  <a:ea typeface="Roboto" panose="02000000000000000000" pitchFamily="2" charset="0"/>
                </a:endParaRPr>
              </a:p>
            </p:txBody>
          </p:sp>
          <p:sp>
            <p:nvSpPr>
              <p:cNvPr id="20" name="Rectangle 19">
                <a:extLst>
                  <a:ext uri="{FF2B5EF4-FFF2-40B4-BE49-F238E27FC236}">
                    <a16:creationId xmlns:a16="http://schemas.microsoft.com/office/drawing/2014/main" id="{F19C9747-6401-7F43-858A-F6C62EAC3A49}"/>
                  </a:ext>
                </a:extLst>
              </p:cNvPr>
              <p:cNvSpPr/>
              <p:nvPr/>
            </p:nvSpPr>
            <p:spPr>
              <a:xfrm>
                <a:off x="5128242" y="2615253"/>
                <a:ext cx="3315331" cy="415498"/>
              </a:xfrm>
              <a:prstGeom prst="rect">
                <a:avLst/>
              </a:prstGeom>
            </p:spPr>
            <p:txBody>
              <a:bodyPr wrap="none">
                <a:spAutoFit/>
              </a:bodyPr>
              <a:lstStyle/>
              <a:p>
                <a:pPr algn="ctr"/>
                <a:r>
                  <a:rPr lang="en-US" sz="2100" dirty="0">
                    <a:solidFill>
                      <a:srgbClr val="0D47A1"/>
                    </a:solidFill>
                    <a:latin typeface="Roboto" panose="02000000000000000000" pitchFamily="2" charset="0"/>
                    <a:ea typeface="Roboto" panose="02000000000000000000" pitchFamily="2" charset="0"/>
                  </a:rPr>
                  <a:t>https://</a:t>
                </a:r>
                <a:r>
                  <a:rPr lang="en-US" sz="2100" dirty="0" err="1">
                    <a:solidFill>
                      <a:srgbClr val="0D47A1"/>
                    </a:solidFill>
                    <a:latin typeface="Roboto" panose="02000000000000000000" pitchFamily="2" charset="0"/>
                    <a:ea typeface="Roboto" panose="02000000000000000000" pitchFamily="2" charset="0"/>
                  </a:rPr>
                  <a:t>getbootstrap.com</a:t>
                </a:r>
                <a:endParaRPr lang="en-US" sz="2100" dirty="0">
                  <a:solidFill>
                    <a:srgbClr val="0D47A1"/>
                  </a:solidFill>
                  <a:latin typeface="Roboto" panose="02000000000000000000" pitchFamily="2" charset="0"/>
                  <a:ea typeface="Roboto" panose="02000000000000000000" pitchFamily="2" charset="0"/>
                </a:endParaRPr>
              </a:p>
            </p:txBody>
          </p:sp>
        </p:grpSp>
      </p:grpSp>
      <p:grpSp>
        <p:nvGrpSpPr>
          <p:cNvPr id="26" name="Group 25">
            <a:extLst>
              <a:ext uri="{FF2B5EF4-FFF2-40B4-BE49-F238E27FC236}">
                <a16:creationId xmlns:a16="http://schemas.microsoft.com/office/drawing/2014/main" id="{59A8B0A3-5E67-5C42-BBDF-C3A5D0291D96}"/>
              </a:ext>
            </a:extLst>
          </p:cNvPr>
          <p:cNvGrpSpPr/>
          <p:nvPr/>
        </p:nvGrpSpPr>
        <p:grpSpPr>
          <a:xfrm>
            <a:off x="683895" y="3439004"/>
            <a:ext cx="7831456" cy="1826538"/>
            <a:chOff x="680145" y="3472154"/>
            <a:chExt cx="3478530" cy="1826538"/>
          </a:xfrm>
        </p:grpSpPr>
        <p:sp>
          <p:nvSpPr>
            <p:cNvPr id="27" name="Rectangle 26">
              <a:extLst>
                <a:ext uri="{FF2B5EF4-FFF2-40B4-BE49-F238E27FC236}">
                  <a16:creationId xmlns:a16="http://schemas.microsoft.com/office/drawing/2014/main" id="{A9293306-C8B0-FD44-9B3A-8DEB8AB2350F}"/>
                </a:ext>
              </a:extLst>
            </p:cNvPr>
            <p:cNvSpPr/>
            <p:nvPr/>
          </p:nvSpPr>
          <p:spPr>
            <a:xfrm>
              <a:off x="680145" y="3472154"/>
              <a:ext cx="3478530" cy="1826538"/>
            </a:xfrm>
            <a:prstGeom prst="rect">
              <a:avLst/>
            </a:prstGeom>
            <a:solidFill>
              <a:schemeClr val="bg1">
                <a:lumMod val="95000"/>
              </a:schemeClr>
            </a:solidFill>
            <a:ln>
              <a:solidFill>
                <a:srgbClr val="2A6DCD"/>
              </a:soli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74656-9E70-3746-9BE9-767925F214FE}"/>
                </a:ext>
              </a:extLst>
            </p:cNvPr>
            <p:cNvSpPr/>
            <p:nvPr/>
          </p:nvSpPr>
          <p:spPr>
            <a:xfrm>
              <a:off x="771566" y="3521468"/>
              <a:ext cx="744114" cy="415498"/>
            </a:xfrm>
            <a:prstGeom prst="rect">
              <a:avLst/>
            </a:prstGeom>
          </p:spPr>
          <p:txBody>
            <a:bodyPr wrap="none">
              <a:spAutoFit/>
            </a:bodyPr>
            <a:lstStyle/>
            <a:p>
              <a:r>
                <a:rPr lang="en-US" sz="2100" u="sng" dirty="0">
                  <a:solidFill>
                    <a:srgbClr val="0D47A1"/>
                  </a:solidFill>
                  <a:latin typeface="Roboto" panose="02000000000000000000" pitchFamily="2" charset="0"/>
                  <a:ea typeface="Roboto" panose="02000000000000000000" pitchFamily="2" charset="0"/>
                </a:rPr>
                <a:t>APIs</a:t>
              </a:r>
            </a:p>
          </p:txBody>
        </p:sp>
      </p:grpSp>
      <p:sp>
        <p:nvSpPr>
          <p:cNvPr id="17" name="Rectangle 16">
            <a:extLst>
              <a:ext uri="{FF2B5EF4-FFF2-40B4-BE49-F238E27FC236}">
                <a16:creationId xmlns:a16="http://schemas.microsoft.com/office/drawing/2014/main" id="{2A7EB5F6-3CC9-A542-9EBB-469700AAAB8F}"/>
              </a:ext>
            </a:extLst>
          </p:cNvPr>
          <p:cNvSpPr/>
          <p:nvPr/>
        </p:nvSpPr>
        <p:spPr>
          <a:xfrm>
            <a:off x="1727354" y="4691608"/>
            <a:ext cx="5227713" cy="415498"/>
          </a:xfrm>
          <a:prstGeom prst="rect">
            <a:avLst/>
          </a:prstGeom>
        </p:spPr>
        <p:txBody>
          <a:bodyPr wrap="none">
            <a:spAutoFit/>
          </a:bodyPr>
          <a:lstStyle/>
          <a:p>
            <a:pPr algn="ctr"/>
            <a:r>
              <a:rPr lang="en-US" sz="2100" dirty="0">
                <a:solidFill>
                  <a:srgbClr val="0D47A1"/>
                </a:solidFill>
                <a:latin typeface="Roboto" panose="02000000000000000000" pitchFamily="2" charset="0"/>
                <a:ea typeface="Roboto" panose="02000000000000000000" pitchFamily="2" charset="0"/>
              </a:rPr>
              <a:t>https://</a:t>
            </a:r>
            <a:r>
              <a:rPr lang="en-US" sz="2100" dirty="0" err="1">
                <a:solidFill>
                  <a:srgbClr val="0D47A1"/>
                </a:solidFill>
                <a:latin typeface="Roboto" panose="02000000000000000000" pitchFamily="2" charset="0"/>
                <a:ea typeface="Roboto" panose="02000000000000000000" pitchFamily="2" charset="0"/>
              </a:rPr>
              <a:t>github.com</a:t>
            </a:r>
            <a:r>
              <a:rPr lang="en-US" sz="2100" dirty="0">
                <a:solidFill>
                  <a:srgbClr val="0D47A1"/>
                </a:solidFill>
                <a:latin typeface="Roboto" panose="02000000000000000000" pitchFamily="2" charset="0"/>
                <a:ea typeface="Roboto" panose="02000000000000000000" pitchFamily="2" charset="0"/>
              </a:rPr>
              <a:t>/</a:t>
            </a:r>
            <a:r>
              <a:rPr lang="en-US" sz="2100" dirty="0" err="1">
                <a:solidFill>
                  <a:srgbClr val="0D47A1"/>
                </a:solidFill>
                <a:latin typeface="Roboto" panose="02000000000000000000" pitchFamily="2" charset="0"/>
                <a:ea typeface="Roboto" panose="02000000000000000000" pitchFamily="2" charset="0"/>
              </a:rPr>
              <a:t>toddmotto</a:t>
            </a:r>
            <a:r>
              <a:rPr lang="en-US" sz="2100" dirty="0">
                <a:solidFill>
                  <a:srgbClr val="0D47A1"/>
                </a:solidFill>
                <a:latin typeface="Roboto" panose="02000000000000000000" pitchFamily="2" charset="0"/>
                <a:ea typeface="Roboto" panose="02000000000000000000" pitchFamily="2" charset="0"/>
              </a:rPr>
              <a:t>/public-</a:t>
            </a:r>
            <a:r>
              <a:rPr lang="en-US" sz="2100" dirty="0" err="1">
                <a:solidFill>
                  <a:srgbClr val="0D47A1"/>
                </a:solidFill>
                <a:latin typeface="Roboto" panose="02000000000000000000" pitchFamily="2" charset="0"/>
                <a:ea typeface="Roboto" panose="02000000000000000000" pitchFamily="2" charset="0"/>
              </a:rPr>
              <a:t>apis</a:t>
            </a:r>
            <a:endParaRPr lang="en-US" sz="2100" dirty="0">
              <a:solidFill>
                <a:srgbClr val="0D47A1"/>
              </a:solidFill>
              <a:latin typeface="Roboto" panose="02000000000000000000" pitchFamily="2" charset="0"/>
              <a:ea typeface="Roboto" panose="02000000000000000000" pitchFamily="2" charset="0"/>
            </a:endParaRPr>
          </a:p>
        </p:txBody>
      </p:sp>
      <p:sp>
        <p:nvSpPr>
          <p:cNvPr id="18" name="Rectangle 17">
            <a:extLst>
              <a:ext uri="{FF2B5EF4-FFF2-40B4-BE49-F238E27FC236}">
                <a16:creationId xmlns:a16="http://schemas.microsoft.com/office/drawing/2014/main" id="{454AF8E4-4A25-1749-8D84-12CE16B21D96}"/>
              </a:ext>
            </a:extLst>
          </p:cNvPr>
          <p:cNvSpPr/>
          <p:nvPr/>
        </p:nvSpPr>
        <p:spPr>
          <a:xfrm>
            <a:off x="1186297" y="4191668"/>
            <a:ext cx="6771405" cy="415498"/>
          </a:xfrm>
          <a:prstGeom prst="rect">
            <a:avLst/>
          </a:prstGeom>
        </p:spPr>
        <p:txBody>
          <a:bodyPr wrap="none">
            <a:spAutoFit/>
          </a:bodyPr>
          <a:lstStyle/>
          <a:p>
            <a:pPr algn="ctr"/>
            <a:r>
              <a:rPr lang="en-US" sz="2100" dirty="0">
                <a:solidFill>
                  <a:srgbClr val="0D47A1"/>
                </a:solidFill>
                <a:latin typeface="Roboto" panose="02000000000000000000" pitchFamily="2" charset="0"/>
                <a:ea typeface="Roboto" panose="02000000000000000000" pitchFamily="2" charset="0"/>
              </a:rPr>
              <a:t>https://</a:t>
            </a:r>
            <a:r>
              <a:rPr lang="en-US" sz="2100" dirty="0" err="1">
                <a:solidFill>
                  <a:srgbClr val="0D47A1"/>
                </a:solidFill>
                <a:latin typeface="Roboto" panose="02000000000000000000" pitchFamily="2" charset="0"/>
                <a:ea typeface="Roboto" panose="02000000000000000000" pitchFamily="2" charset="0"/>
              </a:rPr>
              <a:t>www.programmableweb.com</a:t>
            </a:r>
            <a:r>
              <a:rPr lang="en-US" sz="2100" dirty="0">
                <a:solidFill>
                  <a:srgbClr val="0D47A1"/>
                </a:solidFill>
                <a:latin typeface="Roboto" panose="02000000000000000000" pitchFamily="2" charset="0"/>
                <a:ea typeface="Roboto" panose="02000000000000000000" pitchFamily="2" charset="0"/>
              </a:rPr>
              <a:t>/category/all/</a:t>
            </a:r>
            <a:r>
              <a:rPr lang="en-US" sz="2100" dirty="0" err="1">
                <a:solidFill>
                  <a:srgbClr val="0D47A1"/>
                </a:solidFill>
                <a:latin typeface="Roboto" panose="02000000000000000000" pitchFamily="2" charset="0"/>
                <a:ea typeface="Roboto" panose="02000000000000000000" pitchFamily="2" charset="0"/>
              </a:rPr>
              <a:t>apis</a:t>
            </a:r>
            <a:endParaRPr lang="en-US" sz="2100" dirty="0">
              <a:solidFill>
                <a:srgbClr val="0D47A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72759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4997EA-8AD1-9048-93F4-1C8865AC817E}"/>
              </a:ext>
            </a:extLst>
          </p:cNvPr>
          <p:cNvGrpSpPr/>
          <p:nvPr/>
        </p:nvGrpSpPr>
        <p:grpSpPr>
          <a:xfrm>
            <a:off x="0" y="-16165"/>
            <a:ext cx="9144000" cy="689610"/>
            <a:chOff x="0" y="-16173"/>
            <a:chExt cx="12192000" cy="919480"/>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9" name="Picture 8">
              <a:extLst>
                <a:ext uri="{FF2B5EF4-FFF2-40B4-BE49-F238E27FC236}">
                  <a16:creationId xmlns:a16="http://schemas.microsoft.com/office/drawing/2014/main" id="{E065CBE4-49F3-914D-996A-B99AD6A04B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120" y="-16173"/>
              <a:ext cx="919480" cy="919480"/>
            </a:xfrm>
            <a:prstGeom prst="rect">
              <a:avLst/>
            </a:prstGeom>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Links</a:t>
            </a:r>
          </a:p>
        </p:txBody>
      </p:sp>
      <p:sp>
        <p:nvSpPr>
          <p:cNvPr id="24" name="Rectangle 23">
            <a:extLst>
              <a:ext uri="{FF2B5EF4-FFF2-40B4-BE49-F238E27FC236}">
                <a16:creationId xmlns:a16="http://schemas.microsoft.com/office/drawing/2014/main" id="{E0917987-29AE-0443-814E-F38E342944D1}"/>
              </a:ext>
            </a:extLst>
          </p:cNvPr>
          <p:cNvSpPr/>
          <p:nvPr/>
        </p:nvSpPr>
        <p:spPr>
          <a:xfrm>
            <a:off x="1821086" y="2869764"/>
            <a:ext cx="5501827" cy="415498"/>
          </a:xfrm>
          <a:prstGeom prst="rect">
            <a:avLst/>
          </a:prstGeom>
        </p:spPr>
        <p:txBody>
          <a:bodyPr wrap="none">
            <a:spAutoFit/>
          </a:bodyPr>
          <a:lstStyle/>
          <a:p>
            <a:pPr algn="ctr"/>
            <a:r>
              <a:rPr lang="en-US" sz="2100" dirty="0">
                <a:solidFill>
                  <a:srgbClr val="0D47A1"/>
                </a:solidFill>
                <a:latin typeface="Roboto" panose="02000000000000000000" pitchFamily="2" charset="0"/>
                <a:ea typeface="Roboto" panose="02000000000000000000" pitchFamily="2" charset="0"/>
              </a:rPr>
              <a:t>https://</a:t>
            </a:r>
            <a:r>
              <a:rPr lang="en-US" sz="2100" dirty="0" err="1">
                <a:solidFill>
                  <a:srgbClr val="0D47A1"/>
                </a:solidFill>
                <a:latin typeface="Roboto" panose="02000000000000000000" pitchFamily="2" charset="0"/>
                <a:ea typeface="Roboto" panose="02000000000000000000" pitchFamily="2" charset="0"/>
              </a:rPr>
              <a:t>github.com</a:t>
            </a:r>
            <a:r>
              <a:rPr lang="en-US" sz="2100" dirty="0">
                <a:solidFill>
                  <a:srgbClr val="0D47A1"/>
                </a:solidFill>
                <a:latin typeface="Roboto" panose="02000000000000000000" pitchFamily="2" charset="0"/>
                <a:ea typeface="Roboto" panose="02000000000000000000" pitchFamily="2" charset="0"/>
              </a:rPr>
              <a:t>/</a:t>
            </a:r>
            <a:r>
              <a:rPr lang="en-US" sz="2100" dirty="0" err="1">
                <a:solidFill>
                  <a:srgbClr val="0D47A1"/>
                </a:solidFill>
                <a:latin typeface="Roboto" panose="02000000000000000000" pitchFamily="2" charset="0"/>
                <a:ea typeface="Roboto" panose="02000000000000000000" pitchFamily="2" charset="0"/>
              </a:rPr>
              <a:t>wvegteren</a:t>
            </a:r>
            <a:r>
              <a:rPr lang="en-US" sz="2100" dirty="0">
                <a:solidFill>
                  <a:srgbClr val="0D47A1"/>
                </a:solidFill>
                <a:latin typeface="Roboto" panose="02000000000000000000" pitchFamily="2" charset="0"/>
                <a:ea typeface="Roboto" panose="02000000000000000000" pitchFamily="2" charset="0"/>
              </a:rPr>
              <a:t>/pizza-angular</a:t>
            </a:r>
          </a:p>
        </p:txBody>
      </p:sp>
    </p:spTree>
    <p:extLst>
      <p:ext uri="{BB962C8B-B14F-4D97-AF65-F5344CB8AC3E}">
        <p14:creationId xmlns:p14="http://schemas.microsoft.com/office/powerpoint/2010/main" val="379665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65F3DC-F5E6-A147-A97E-BC18EBF47266}"/>
              </a:ext>
            </a:extLst>
          </p:cNvPr>
          <p:cNvGrpSpPr/>
          <p:nvPr/>
        </p:nvGrpSpPr>
        <p:grpSpPr>
          <a:xfrm>
            <a:off x="0" y="-7200"/>
            <a:ext cx="9144000" cy="660530"/>
            <a:chOff x="0" y="3214"/>
            <a:chExt cx="12192000" cy="880706"/>
          </a:xfrm>
        </p:grpSpPr>
        <p:sp>
          <p:nvSpPr>
            <p:cNvPr id="10" name="Rectangle 9">
              <a:extLst>
                <a:ext uri="{FF2B5EF4-FFF2-40B4-BE49-F238E27FC236}">
                  <a16:creationId xmlns:a16="http://schemas.microsoft.com/office/drawing/2014/main" id="{BA2771B8-3259-6042-88B0-CE736B1A4643}"/>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14" name="Picture 13">
              <a:extLst>
                <a:ext uri="{FF2B5EF4-FFF2-40B4-BE49-F238E27FC236}">
                  <a16:creationId xmlns:a16="http://schemas.microsoft.com/office/drawing/2014/main" id="{D88BF63C-89A9-3647-8883-4EF8AC85F5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670" y="121920"/>
              <a:ext cx="623570" cy="623570"/>
            </a:xfrm>
            <a:prstGeom prst="rect">
              <a:avLst/>
            </a:prstGeom>
            <a:ln w="12700">
              <a:solidFill>
                <a:schemeClr val="bg1"/>
              </a:solidFill>
            </a:ln>
          </p:spPr>
        </p:pic>
      </p:grpSp>
      <p:sp>
        <p:nvSpPr>
          <p:cNvPr id="2" name="Title 1">
            <a:extLst>
              <a:ext uri="{FF2B5EF4-FFF2-40B4-BE49-F238E27FC236}">
                <a16:creationId xmlns:a16="http://schemas.microsoft.com/office/drawing/2014/main" id="{E27181B0-A64C-684B-A20B-B000C6BB65A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TypeScript</a:t>
            </a:r>
          </a:p>
        </p:txBody>
      </p:sp>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1528482" y="1826644"/>
            <a:ext cx="6087035" cy="3263504"/>
          </a:xfrm>
        </p:spPr>
        <p:txBody>
          <a:bodyPr>
            <a:normAutofit/>
          </a:bodyPr>
          <a:lstStyle/>
          <a:p>
            <a:endParaRPr lang="en-US" dirty="0">
              <a:solidFill>
                <a:srgbClr val="0D47A1"/>
              </a:solidFill>
              <a:latin typeface="Roboto" panose="02000000000000000000"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Superset of JavaScript</a:t>
            </a:r>
            <a:br>
              <a:rPr lang="en-US" dirty="0">
                <a:solidFill>
                  <a:srgbClr val="0D47A1"/>
                </a:solidFill>
                <a:latin typeface="Roboto" panose="02000000000000000000" pitchFamily="2" charset="0"/>
                <a:ea typeface="Roboto" panose="02000000000000000000" pitchFamily="2" charset="0"/>
              </a:rPr>
            </a:br>
            <a:endParaRPr lang="en-US" dirty="0">
              <a:solidFill>
                <a:srgbClr val="0D47A1"/>
              </a:solidFill>
              <a:latin typeface="Roboto" panose="02000000000000000000"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Compiles to vanilla JavaScript</a:t>
            </a:r>
            <a:br>
              <a:rPr lang="en-US" dirty="0">
                <a:solidFill>
                  <a:srgbClr val="0D47A1"/>
                </a:solidFill>
                <a:latin typeface="Roboto" panose="02000000000000000000" pitchFamily="2" charset="0"/>
                <a:ea typeface="Roboto" panose="02000000000000000000" pitchFamily="2" charset="0"/>
              </a:rPr>
            </a:br>
            <a:endParaRPr lang="en-US" dirty="0">
              <a:solidFill>
                <a:srgbClr val="0D47A1"/>
              </a:solidFill>
              <a:latin typeface="Roboto" panose="02000000000000000000"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Designed for development of large applications</a:t>
            </a:r>
          </a:p>
        </p:txBody>
      </p:sp>
    </p:spTree>
    <p:extLst>
      <p:ext uri="{BB962C8B-B14F-4D97-AF65-F5344CB8AC3E}">
        <p14:creationId xmlns:p14="http://schemas.microsoft.com/office/powerpoint/2010/main" val="38283865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1738313" y="1925254"/>
            <a:ext cx="6153150" cy="2637781"/>
          </a:xfrm>
        </p:spPr>
        <p:txBody>
          <a:bodyPr>
            <a:normAutofit/>
          </a:bodyPr>
          <a:lstStyle/>
          <a:p>
            <a:r>
              <a:rPr lang="en-US" dirty="0">
                <a:solidFill>
                  <a:srgbClr val="0D47A1"/>
                </a:solidFill>
                <a:latin typeface="Roboto" panose="02000000000000000000" pitchFamily="2" charset="0"/>
                <a:ea typeface="Roboto" panose="02000000000000000000" pitchFamily="2" charset="0"/>
              </a:rPr>
              <a:t>Static type checking</a:t>
            </a:r>
            <a:br>
              <a:rPr lang="en-US" dirty="0">
                <a:solidFill>
                  <a:srgbClr val="0D47A1"/>
                </a:solidFill>
                <a:latin typeface="Roboto" panose="02000000000000000000" pitchFamily="2" charset="0"/>
                <a:ea typeface="Roboto" panose="02000000000000000000" pitchFamily="2" charset="0"/>
              </a:rPr>
            </a:br>
            <a:endParaRPr lang="en-US" dirty="0">
              <a:solidFill>
                <a:srgbClr val="0D47A1"/>
              </a:solidFill>
              <a:latin typeface="Roboto" panose="02000000000000000000"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Class based objects</a:t>
            </a:r>
            <a:br>
              <a:rPr lang="en-US" dirty="0">
                <a:solidFill>
                  <a:srgbClr val="0D47A1"/>
                </a:solidFill>
                <a:latin typeface="Roboto" panose="02000000000000000000" pitchFamily="2" charset="0"/>
                <a:ea typeface="Roboto" panose="02000000000000000000" pitchFamily="2" charset="0"/>
              </a:rPr>
            </a:br>
            <a:r>
              <a:rPr lang="en-US" dirty="0">
                <a:solidFill>
                  <a:srgbClr val="0D47A1"/>
                </a:solidFill>
                <a:latin typeface="Roboto" panose="02000000000000000000" pitchFamily="2" charset="0"/>
                <a:ea typeface="Roboto" panose="02000000000000000000" pitchFamily="2" charset="0"/>
              </a:rPr>
              <a:t> </a:t>
            </a:r>
          </a:p>
          <a:p>
            <a:r>
              <a:rPr lang="en-US" dirty="0">
                <a:solidFill>
                  <a:srgbClr val="0D47A1"/>
                </a:solidFill>
                <a:latin typeface="Roboto" panose="02000000000000000000" pitchFamily="2" charset="0"/>
                <a:ea typeface="Roboto" panose="02000000000000000000" pitchFamily="2" charset="0"/>
              </a:rPr>
              <a:t>Modularity</a:t>
            </a:r>
            <a:br>
              <a:rPr lang="en-US" dirty="0">
                <a:solidFill>
                  <a:srgbClr val="0D47A1"/>
                </a:solidFill>
                <a:latin typeface="Roboto" panose="02000000000000000000" pitchFamily="2" charset="0"/>
                <a:ea typeface="Roboto" panose="02000000000000000000" pitchFamily="2" charset="0"/>
              </a:rPr>
            </a:br>
            <a:endParaRPr lang="en-US" dirty="0">
              <a:solidFill>
                <a:srgbClr val="0D47A1"/>
              </a:solidFill>
              <a:latin typeface="Roboto" panose="02000000000000000000" pitchFamily="2" charset="0"/>
              <a:ea typeface="Roboto" panose="02000000000000000000" pitchFamily="2" charset="0"/>
            </a:endParaRPr>
          </a:p>
          <a:p>
            <a:r>
              <a:rPr lang="en-US" dirty="0">
                <a:solidFill>
                  <a:srgbClr val="0D47A1"/>
                </a:solidFill>
                <a:latin typeface="Roboto" panose="02000000000000000000" pitchFamily="2" charset="0"/>
                <a:ea typeface="Roboto" panose="02000000000000000000" pitchFamily="2" charset="0"/>
              </a:rPr>
              <a:t>ES6 features</a:t>
            </a:r>
          </a:p>
        </p:txBody>
      </p:sp>
      <p:grpSp>
        <p:nvGrpSpPr>
          <p:cNvPr id="9" name="Group 8">
            <a:extLst>
              <a:ext uri="{FF2B5EF4-FFF2-40B4-BE49-F238E27FC236}">
                <a16:creationId xmlns:a16="http://schemas.microsoft.com/office/drawing/2014/main" id="{4090FE1F-908F-3942-9E67-BD8D9B68A08A}"/>
              </a:ext>
            </a:extLst>
          </p:cNvPr>
          <p:cNvGrpSpPr/>
          <p:nvPr/>
        </p:nvGrpSpPr>
        <p:grpSpPr>
          <a:xfrm>
            <a:off x="0" y="-7200"/>
            <a:ext cx="9144000" cy="660530"/>
            <a:chOff x="0" y="3214"/>
            <a:chExt cx="12192000" cy="880706"/>
          </a:xfrm>
        </p:grpSpPr>
        <p:sp>
          <p:nvSpPr>
            <p:cNvPr id="11" name="Rectangle 10">
              <a:extLst>
                <a:ext uri="{FF2B5EF4-FFF2-40B4-BE49-F238E27FC236}">
                  <a16:creationId xmlns:a16="http://schemas.microsoft.com/office/drawing/2014/main" id="{A60FC0DB-8C76-3340-927A-30551ACD6EB8}"/>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12" name="Picture 11">
              <a:extLst>
                <a:ext uri="{FF2B5EF4-FFF2-40B4-BE49-F238E27FC236}">
                  <a16:creationId xmlns:a16="http://schemas.microsoft.com/office/drawing/2014/main" id="{F396068E-C36B-784B-9E4E-96BD3C2185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670" y="121920"/>
              <a:ext cx="623570" cy="623570"/>
            </a:xfrm>
            <a:prstGeom prst="rect">
              <a:avLst/>
            </a:prstGeom>
            <a:ln w="12700">
              <a:solidFill>
                <a:schemeClr val="bg1"/>
              </a:solidFill>
            </a:ln>
          </p:spPr>
        </p:pic>
      </p:grpSp>
      <p:sp>
        <p:nvSpPr>
          <p:cNvPr id="13" name="Title 1">
            <a:extLst>
              <a:ext uri="{FF2B5EF4-FFF2-40B4-BE49-F238E27FC236}">
                <a16:creationId xmlns:a16="http://schemas.microsoft.com/office/drawing/2014/main" id="{F4E9F8CC-09CE-EE45-8258-4A5007B6CC5E}"/>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TypeScript</a:t>
            </a:r>
          </a:p>
        </p:txBody>
      </p:sp>
    </p:spTree>
    <p:extLst>
      <p:ext uri="{BB962C8B-B14F-4D97-AF65-F5344CB8AC3E}">
        <p14:creationId xmlns:p14="http://schemas.microsoft.com/office/powerpoint/2010/main" val="2019775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94F4E02-EF2B-6145-BB3F-A5B2D45DC274}"/>
              </a:ext>
            </a:extLst>
          </p:cNvPr>
          <p:cNvSpPr>
            <a:spLocks noGrp="1"/>
          </p:cNvSpPr>
          <p:nvPr>
            <p:ph idx="1"/>
          </p:nvPr>
        </p:nvSpPr>
        <p:spPr>
          <a:xfrm>
            <a:off x="1114426" y="1273514"/>
            <a:ext cx="2983230" cy="573881"/>
          </a:xfrm>
        </p:spPr>
        <p:txBody>
          <a:bodyPr>
            <a:normAutofit/>
          </a:bodyPr>
          <a:lstStyle/>
          <a:p>
            <a:pPr marL="0" indent="0">
              <a:buNone/>
            </a:pPr>
            <a:r>
              <a:rPr lang="en-US" sz="2400" u="sng" dirty="0">
                <a:solidFill>
                  <a:srgbClr val="0D47A1"/>
                </a:solidFill>
                <a:latin typeface="Roboto" panose="02000000000000000000" pitchFamily="2" charset="0"/>
                <a:ea typeface="Roboto" panose="02000000000000000000" pitchFamily="2" charset="0"/>
              </a:rPr>
              <a:t>Basic types</a:t>
            </a:r>
          </a:p>
        </p:txBody>
      </p:sp>
      <p:sp>
        <p:nvSpPr>
          <p:cNvPr id="7" name="Content Placeholder 4">
            <a:extLst>
              <a:ext uri="{FF2B5EF4-FFF2-40B4-BE49-F238E27FC236}">
                <a16:creationId xmlns:a16="http://schemas.microsoft.com/office/drawing/2014/main" id="{7C37BF99-37A2-F24A-83A0-CF579A43A53C}"/>
              </a:ext>
            </a:extLst>
          </p:cNvPr>
          <p:cNvSpPr txBox="1">
            <a:spLocks/>
          </p:cNvSpPr>
          <p:nvPr/>
        </p:nvSpPr>
        <p:spPr>
          <a:xfrm>
            <a:off x="5013008" y="2102308"/>
            <a:ext cx="23622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D47A1"/>
                </a:solidFill>
                <a:latin typeface="Roboto" panose="02000000000000000000" pitchFamily="2" charset="0"/>
                <a:ea typeface="Roboto" panose="02000000000000000000" pitchFamily="2" charset="0"/>
              </a:rPr>
              <a:t>any</a:t>
            </a:r>
          </a:p>
          <a:p>
            <a:pPr marL="0" indent="0">
              <a:buNone/>
            </a:pPr>
            <a:r>
              <a:rPr lang="en-US" sz="2100" dirty="0">
                <a:solidFill>
                  <a:srgbClr val="0D47A1"/>
                </a:solidFill>
                <a:latin typeface="Roboto" panose="02000000000000000000" pitchFamily="2" charset="0"/>
                <a:ea typeface="Roboto" panose="02000000000000000000" pitchFamily="2" charset="0"/>
              </a:rPr>
              <a:t>void</a:t>
            </a:r>
          </a:p>
          <a:p>
            <a:pPr marL="0" indent="0">
              <a:buNone/>
            </a:pPr>
            <a:r>
              <a:rPr lang="en-US" sz="2100" dirty="0">
                <a:solidFill>
                  <a:srgbClr val="0D47A1"/>
                </a:solidFill>
                <a:latin typeface="Roboto" panose="02000000000000000000" pitchFamily="2" charset="0"/>
                <a:ea typeface="Roboto" panose="02000000000000000000" pitchFamily="2" charset="0"/>
              </a:rPr>
              <a:t>object</a:t>
            </a:r>
          </a:p>
          <a:p>
            <a:pPr marL="0" indent="0">
              <a:buNone/>
            </a:pPr>
            <a:r>
              <a:rPr lang="en-US" sz="2100" dirty="0">
                <a:solidFill>
                  <a:srgbClr val="0D47A1"/>
                </a:solidFill>
                <a:latin typeface="Roboto" panose="02000000000000000000" pitchFamily="2" charset="0"/>
                <a:ea typeface="Roboto" panose="02000000000000000000" pitchFamily="2" charset="0"/>
              </a:rPr>
              <a:t>null / undefined</a:t>
            </a:r>
          </a:p>
        </p:txBody>
      </p:sp>
      <p:sp>
        <p:nvSpPr>
          <p:cNvPr id="8" name="Content Placeholder 4">
            <a:extLst>
              <a:ext uri="{FF2B5EF4-FFF2-40B4-BE49-F238E27FC236}">
                <a16:creationId xmlns:a16="http://schemas.microsoft.com/office/drawing/2014/main" id="{B143B0DA-9629-A84E-A0AF-58989430A5C1}"/>
              </a:ext>
            </a:extLst>
          </p:cNvPr>
          <p:cNvSpPr txBox="1">
            <a:spLocks/>
          </p:cNvSpPr>
          <p:nvPr/>
        </p:nvSpPr>
        <p:spPr>
          <a:xfrm>
            <a:off x="1728788" y="2102308"/>
            <a:ext cx="178689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D47A1"/>
                </a:solidFill>
                <a:latin typeface="Roboto" panose="02000000000000000000" pitchFamily="2" charset="0"/>
                <a:ea typeface="Roboto" panose="02000000000000000000" pitchFamily="2" charset="0"/>
              </a:rPr>
              <a:t>string</a:t>
            </a:r>
          </a:p>
          <a:p>
            <a:pPr marL="0" indent="0">
              <a:buNone/>
            </a:pPr>
            <a:r>
              <a:rPr lang="en-US" sz="2100" dirty="0">
                <a:solidFill>
                  <a:srgbClr val="0D47A1"/>
                </a:solidFill>
                <a:latin typeface="Roboto" panose="02000000000000000000" pitchFamily="2" charset="0"/>
                <a:ea typeface="Roboto" panose="02000000000000000000" pitchFamily="2" charset="0"/>
              </a:rPr>
              <a:t>number</a:t>
            </a:r>
          </a:p>
          <a:p>
            <a:pPr marL="0" indent="0">
              <a:buNone/>
            </a:pPr>
            <a:r>
              <a:rPr lang="en-US" sz="2100" dirty="0" err="1">
                <a:solidFill>
                  <a:srgbClr val="0D47A1"/>
                </a:solidFill>
                <a:latin typeface="Roboto" panose="02000000000000000000" pitchFamily="2" charset="0"/>
                <a:ea typeface="Roboto" panose="02000000000000000000" pitchFamily="2" charset="0"/>
              </a:rPr>
              <a:t>boolean</a:t>
            </a:r>
            <a:endParaRPr lang="en-US" sz="2100" dirty="0">
              <a:solidFill>
                <a:srgbClr val="0D47A1"/>
              </a:solidFill>
              <a:latin typeface="Roboto" panose="02000000000000000000" pitchFamily="2" charset="0"/>
              <a:ea typeface="Roboto" panose="02000000000000000000" pitchFamily="2" charset="0"/>
            </a:endParaRPr>
          </a:p>
          <a:p>
            <a:pPr marL="0" indent="0">
              <a:buNone/>
            </a:pPr>
            <a:r>
              <a:rPr lang="en-US" sz="2100" dirty="0">
                <a:solidFill>
                  <a:srgbClr val="0D47A1"/>
                </a:solidFill>
                <a:latin typeface="Roboto" panose="02000000000000000000" pitchFamily="2" charset="0"/>
                <a:ea typeface="Roboto" panose="02000000000000000000" pitchFamily="2" charset="0"/>
              </a:rPr>
              <a:t>Array</a:t>
            </a:r>
          </a:p>
          <a:p>
            <a:pPr marL="0" indent="0">
              <a:buNone/>
            </a:pPr>
            <a:r>
              <a:rPr lang="en-US" sz="2100" dirty="0">
                <a:solidFill>
                  <a:srgbClr val="0D47A1"/>
                </a:solidFill>
                <a:latin typeface="Roboto" panose="02000000000000000000" pitchFamily="2" charset="0"/>
                <a:ea typeface="Roboto" panose="02000000000000000000" pitchFamily="2" charset="0"/>
              </a:rPr>
              <a:t>Tuple</a:t>
            </a:r>
          </a:p>
        </p:txBody>
      </p:sp>
      <p:sp>
        <p:nvSpPr>
          <p:cNvPr id="3" name="Rectangle 2">
            <a:extLst>
              <a:ext uri="{FF2B5EF4-FFF2-40B4-BE49-F238E27FC236}">
                <a16:creationId xmlns:a16="http://schemas.microsoft.com/office/drawing/2014/main" id="{30036A07-DF11-D546-AADC-D053888F9FDA}"/>
              </a:ext>
            </a:extLst>
          </p:cNvPr>
          <p:cNvSpPr/>
          <p:nvPr/>
        </p:nvSpPr>
        <p:spPr>
          <a:xfrm>
            <a:off x="1016835" y="5064285"/>
            <a:ext cx="7110329" cy="338554"/>
          </a:xfrm>
          <a:prstGeom prst="rect">
            <a:avLst/>
          </a:prstGeom>
          <a:solidFill>
            <a:schemeClr val="bg1">
              <a:lumMod val="95000"/>
            </a:schemeClr>
          </a:solidFill>
        </p:spPr>
        <p:txBody>
          <a:bodyPr wrap="square">
            <a:spAutoFit/>
          </a:bodyPr>
          <a:lstStyle/>
          <a:p>
            <a:pPr algn="ctr"/>
            <a:r>
              <a:rPr lang="en-US" sz="1600" dirty="0">
                <a:solidFill>
                  <a:srgbClr val="0D47A1"/>
                </a:solidFill>
                <a:latin typeface="Roboto" panose="02000000000000000000" pitchFamily="2" charset="0"/>
                <a:ea typeface="Roboto" panose="02000000000000000000" pitchFamily="2" charset="0"/>
              </a:rPr>
              <a:t>https://</a:t>
            </a:r>
            <a:r>
              <a:rPr lang="en-US" sz="1600" dirty="0" err="1">
                <a:solidFill>
                  <a:srgbClr val="0D47A1"/>
                </a:solidFill>
                <a:latin typeface="Roboto" panose="02000000000000000000" pitchFamily="2" charset="0"/>
                <a:ea typeface="Roboto" panose="02000000000000000000" pitchFamily="2" charset="0"/>
              </a:rPr>
              <a:t>www.typescriptlang.org</a:t>
            </a:r>
            <a:r>
              <a:rPr lang="en-US" sz="1600" dirty="0">
                <a:solidFill>
                  <a:srgbClr val="0D47A1"/>
                </a:solidFill>
                <a:latin typeface="Roboto" panose="02000000000000000000" pitchFamily="2" charset="0"/>
                <a:ea typeface="Roboto" panose="02000000000000000000" pitchFamily="2" charset="0"/>
              </a:rPr>
              <a:t>/docs/handbook/basic-</a:t>
            </a:r>
            <a:r>
              <a:rPr lang="en-US" sz="1600" dirty="0" err="1">
                <a:solidFill>
                  <a:srgbClr val="0D47A1"/>
                </a:solidFill>
                <a:latin typeface="Roboto" panose="02000000000000000000" pitchFamily="2" charset="0"/>
                <a:ea typeface="Roboto" panose="02000000000000000000" pitchFamily="2" charset="0"/>
              </a:rPr>
              <a:t>types.html</a:t>
            </a:r>
            <a:endParaRPr lang="en-US" sz="1600" dirty="0">
              <a:solidFill>
                <a:srgbClr val="0D47A1"/>
              </a:solidFill>
              <a:latin typeface="Roboto" panose="02000000000000000000" pitchFamily="2" charset="0"/>
              <a:ea typeface="Roboto" panose="02000000000000000000" pitchFamily="2" charset="0"/>
            </a:endParaRPr>
          </a:p>
        </p:txBody>
      </p:sp>
      <p:grpSp>
        <p:nvGrpSpPr>
          <p:cNvPr id="12" name="Group 11">
            <a:extLst>
              <a:ext uri="{FF2B5EF4-FFF2-40B4-BE49-F238E27FC236}">
                <a16:creationId xmlns:a16="http://schemas.microsoft.com/office/drawing/2014/main" id="{A12E55A5-F285-0A47-B027-C74BC3689819}"/>
              </a:ext>
            </a:extLst>
          </p:cNvPr>
          <p:cNvGrpSpPr/>
          <p:nvPr/>
        </p:nvGrpSpPr>
        <p:grpSpPr>
          <a:xfrm>
            <a:off x="0" y="-7200"/>
            <a:ext cx="9144000" cy="660530"/>
            <a:chOff x="0" y="3214"/>
            <a:chExt cx="12192000" cy="880706"/>
          </a:xfrm>
        </p:grpSpPr>
        <p:sp>
          <p:nvSpPr>
            <p:cNvPr id="13" name="Rectangle 12">
              <a:extLst>
                <a:ext uri="{FF2B5EF4-FFF2-40B4-BE49-F238E27FC236}">
                  <a16:creationId xmlns:a16="http://schemas.microsoft.com/office/drawing/2014/main" id="{8E982C46-AC0A-0F42-B96E-D39D6937FCDB}"/>
                </a:ext>
              </a:extLst>
            </p:cNvPr>
            <p:cNvSpPr/>
            <p:nvPr/>
          </p:nvSpPr>
          <p:spPr>
            <a:xfrm>
              <a:off x="0" y="3214"/>
              <a:ext cx="12192000" cy="880706"/>
            </a:xfrm>
            <a:prstGeom prst="rect">
              <a:avLst/>
            </a:prstGeom>
            <a:solidFill>
              <a:srgbClr val="1976D2"/>
            </a:solidFill>
            <a:ln>
              <a:noFill/>
            </a:ln>
            <a:effectLst>
              <a:outerShdw blurRad="635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a:p>
          </p:txBody>
        </p:sp>
        <p:pic>
          <p:nvPicPr>
            <p:cNvPr id="15" name="Picture 14">
              <a:extLst>
                <a:ext uri="{FF2B5EF4-FFF2-40B4-BE49-F238E27FC236}">
                  <a16:creationId xmlns:a16="http://schemas.microsoft.com/office/drawing/2014/main" id="{D3C7D86E-A12B-4844-85E6-7C4FB2869E0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670" y="121920"/>
              <a:ext cx="623570" cy="623570"/>
            </a:xfrm>
            <a:prstGeom prst="rect">
              <a:avLst/>
            </a:prstGeom>
            <a:ln w="12700">
              <a:solidFill>
                <a:schemeClr val="bg1"/>
              </a:solidFill>
            </a:ln>
          </p:spPr>
        </p:pic>
      </p:grpSp>
      <p:sp>
        <p:nvSpPr>
          <p:cNvPr id="16" name="Title 1">
            <a:extLst>
              <a:ext uri="{FF2B5EF4-FFF2-40B4-BE49-F238E27FC236}">
                <a16:creationId xmlns:a16="http://schemas.microsoft.com/office/drawing/2014/main" id="{2BF902C1-1F33-0C43-97AB-3BF8622C70B9}"/>
              </a:ext>
            </a:extLst>
          </p:cNvPr>
          <p:cNvSpPr>
            <a:spLocks noGrp="1"/>
          </p:cNvSpPr>
          <p:nvPr>
            <p:ph type="title"/>
          </p:nvPr>
        </p:nvSpPr>
        <p:spPr>
          <a:xfrm>
            <a:off x="1114426" y="18000"/>
            <a:ext cx="7400925" cy="731660"/>
          </a:xfrm>
          <a:effectLst/>
        </p:spPr>
        <p:txBody>
          <a:bodyPr>
            <a:normAutofit/>
          </a:bodyPr>
          <a:lstStyle/>
          <a:p>
            <a:r>
              <a:rPr lang="en-US" sz="2700" dirty="0">
                <a:solidFill>
                  <a:schemeClr val="bg1"/>
                </a:solidFill>
                <a:latin typeface="Roboto" panose="02000000000000000000" pitchFamily="2" charset="0"/>
                <a:ea typeface="Roboto" panose="02000000000000000000" pitchFamily="2" charset="0"/>
              </a:rPr>
              <a:t>TypeScript</a:t>
            </a:r>
          </a:p>
        </p:txBody>
      </p:sp>
    </p:spTree>
    <p:extLst>
      <p:ext uri="{BB962C8B-B14F-4D97-AF65-F5344CB8AC3E}">
        <p14:creationId xmlns:p14="http://schemas.microsoft.com/office/powerpoint/2010/main" val="3145060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9629</TotalTime>
  <Words>1850</Words>
  <Application>Microsoft Macintosh PowerPoint</Application>
  <PresentationFormat>On-screen Show (16:10)</PresentationFormat>
  <Paragraphs>617</Paragraphs>
  <Slides>62</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Calibri Light</vt:lpstr>
      <vt:lpstr>Courier</vt:lpstr>
      <vt:lpstr>Droid Sans Mono</vt:lpstr>
      <vt:lpstr>Roboto</vt:lpstr>
      <vt:lpstr>Wingdings</vt:lpstr>
      <vt:lpstr>Office Theme</vt:lpstr>
      <vt:lpstr>PowerPoint Presentation</vt:lpstr>
      <vt:lpstr>Agenda</vt:lpstr>
      <vt:lpstr>Agenda</vt:lpstr>
      <vt:lpstr>Agenda</vt:lpstr>
      <vt:lpstr>Agenda</vt:lpstr>
      <vt:lpstr>PowerPoint Presentation</vt:lpstr>
      <vt:lpstr>TypeScript</vt:lpstr>
      <vt:lpstr>TypeScript</vt:lpstr>
      <vt:lpstr>TypeScript</vt:lpstr>
      <vt:lpstr>TypeScript</vt:lpstr>
      <vt:lpstr>TypeScript</vt:lpstr>
      <vt:lpstr>PowerPoint Presentation</vt:lpstr>
      <vt:lpstr>Angular</vt:lpstr>
      <vt:lpstr>Angular - Architecture</vt:lpstr>
      <vt:lpstr>Angular - Architecture</vt:lpstr>
      <vt:lpstr>Angular - Architecture</vt:lpstr>
      <vt:lpstr>Angular - Architecture</vt:lpstr>
      <vt:lpstr>Angular - Architecture</vt:lpstr>
      <vt:lpstr>Angular - Architecture</vt:lpstr>
      <vt:lpstr>Angular - Architecture</vt:lpstr>
      <vt:lpstr>Angular - Architecture</vt:lpstr>
      <vt:lpstr>Angular - Architecture</vt:lpstr>
      <vt:lpstr>Angular - Architecture</vt:lpstr>
      <vt:lpstr>Angular - Architecture</vt:lpstr>
      <vt:lpstr>Angular - Architecture</vt:lpstr>
      <vt:lpstr>Angular - Architecture</vt:lpstr>
      <vt:lpstr>Angular - Architecture</vt:lpstr>
      <vt:lpstr>Angular - Architecture</vt:lpstr>
      <vt:lpstr>Angular - Architecture</vt:lpstr>
      <vt:lpstr>Angular - CLI</vt:lpstr>
      <vt:lpstr>Angular - CLI</vt:lpstr>
      <vt:lpstr>Angular</vt:lpstr>
      <vt:lpstr>Angular - CLI</vt:lpstr>
      <vt:lpstr>Angular - NgModule</vt:lpstr>
      <vt:lpstr>Angular - @Component</vt:lpstr>
      <vt:lpstr>Angular - @Component</vt:lpstr>
      <vt:lpstr>Angular - Data binding</vt:lpstr>
      <vt:lpstr>Angular - Data binding</vt:lpstr>
      <vt:lpstr>Angular - Data binding</vt:lpstr>
      <vt:lpstr>Angular - Directives</vt:lpstr>
      <vt:lpstr>Angular - Pipes</vt:lpstr>
      <vt:lpstr>Angular - Component interaction</vt:lpstr>
      <vt:lpstr>Angular - Component interaction</vt:lpstr>
      <vt:lpstr>Angular - Component interaction</vt:lpstr>
      <vt:lpstr>Angular - @Injectable</vt:lpstr>
      <vt:lpstr>Angular - @Injectable</vt:lpstr>
      <vt:lpstr>Angular - Observables</vt:lpstr>
      <vt:lpstr>Angular - Observables</vt:lpstr>
      <vt:lpstr>Angular - HttpClient</vt:lpstr>
      <vt:lpstr>Angular - HttpClient</vt:lpstr>
      <vt:lpstr>Angular - Routing</vt:lpstr>
      <vt:lpstr>Angular - Routing</vt:lpstr>
      <vt:lpstr>Angular - Routing</vt:lpstr>
      <vt:lpstr>Angular - Routing</vt:lpstr>
      <vt:lpstr>Angular - Routing</vt:lpstr>
      <vt:lpstr>Angular - Routing</vt:lpstr>
      <vt:lpstr>Angular - Debugging</vt:lpstr>
      <vt:lpstr>Angular - Debugging</vt:lpstr>
      <vt:lpstr>Angular - Debugging</vt:lpstr>
      <vt:lpstr>It’s your turn …</vt:lpstr>
      <vt:lpstr>Links</vt:lpstr>
      <vt:lpstr>Links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Winfred van Egteren</dc:creator>
  <cp:lastModifiedBy>Winfred van Egteren</cp:lastModifiedBy>
  <cp:revision>160</cp:revision>
  <cp:lastPrinted>2018-07-02T20:24:17Z</cp:lastPrinted>
  <dcterms:created xsi:type="dcterms:W3CDTF">2018-06-20T09:17:50Z</dcterms:created>
  <dcterms:modified xsi:type="dcterms:W3CDTF">2018-07-10T13:27:57Z</dcterms:modified>
</cp:coreProperties>
</file>